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0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52"/>
    <p:restoredTop sz="94614"/>
  </p:normalViewPr>
  <p:slideViewPr>
    <p:cSldViewPr snapToGrid="0">
      <p:cViewPr varScale="1">
        <p:scale>
          <a:sx n="119" d="100"/>
          <a:sy n="119" d="100"/>
        </p:scale>
        <p:origin x="208" y="5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Welcome everyone. This is a friendly, practical tour of how AI is changing—not a technical lecture. The examples are deliberately ordinary: email, files, video, shopping research, and a local website.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Describe </a:t>
            </a:r>
            <a:r>
              <a:rPr dirty="0" err="1"/>
              <a:t>Grassrootech</a:t>
            </a:r>
            <a:r>
              <a:rPr dirty="0"/>
              <a:t> in one sentence: we build AI-powered websites and help organizations choose practical AI workflows. Mention chatbots, calendars, lead capture, consulting, and the </a:t>
            </a:r>
            <a:r>
              <a:rPr dirty="0" err="1"/>
              <a:t>NoGoogle</a:t>
            </a:r>
            <a:r>
              <a:rPr dirty="0"/>
              <a:t> methodology.</a:t>
            </a:r>
          </a:p>
          <a:p>
            <a:endParaRPr dirty="0"/>
          </a:p>
          <a:p>
            <a:r>
              <a:rPr dirty="0"/>
              <a:t>Source: https://</a:t>
            </a:r>
            <a:r>
              <a:rPr dirty="0" err="1"/>
              <a:t>www.grassrootech.com</a:t>
            </a:r>
            <a:r>
              <a:rPr dirty="0"/>
              <a: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This is an interpretation of </a:t>
            </a:r>
            <a:r>
              <a:rPr dirty="0" err="1"/>
              <a:t>Grassrootech’s</a:t>
            </a:r>
            <a:r>
              <a:rPr dirty="0"/>
              <a:t> public positioning, not a claim about every customer project. Use it to connect the company’s work to the AI history.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Important correction: official OpenAI guidance says ChatGPT includes Chat and Work, plus Codex in the desktop app. Codex is connected to the ChatGPT account and ecosystem, but remains a separate desktop view dedicated to software development and technical work.</a:t>
            </a:r>
          </a:p>
          <a:p>
            <a:endParaRPr dirty="0"/>
          </a:p>
          <a:p>
            <a:r>
              <a:rPr dirty="0"/>
              <a:t>Sources: https://</a:t>
            </a:r>
            <a:r>
              <a:rPr dirty="0" err="1"/>
              <a:t>help.openai.com</a:t>
            </a:r>
            <a:r>
              <a:rPr dirty="0"/>
              <a:t>/</a:t>
            </a:r>
            <a:r>
              <a:rPr dirty="0" err="1"/>
              <a:t>en</a:t>
            </a:r>
            <a:r>
              <a:rPr dirty="0"/>
              <a:t>/articles/20001275/ and https://</a:t>
            </a:r>
            <a:r>
              <a:rPr dirty="0" err="1"/>
              <a:t>help.openai.com</a:t>
            </a:r>
            <a:r>
              <a:rPr dirty="0"/>
              <a:t>/</a:t>
            </a:r>
            <a:r>
              <a:rPr dirty="0" err="1"/>
              <a:t>en</a:t>
            </a:r>
            <a:r>
              <a:rPr dirty="0"/>
              <a:t>/articles/11369540-icodex-in-chatgpt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Say these as pairs: create, explore, learn; build, debug, ship. The language gives nontechnical listeners a practical distinction without requiring them to memorize product menus.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Use this as a navigation slide. If time is short, skip directly to the demos that feel most relatable. The demos are intentionally reversible or reviewable.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Prompt: “In Thunderbird, draft the same congratulations email to [recipient list]. Do not send until I review it.”</a:t>
            </a:r>
          </a:p>
          <a:p>
            <a:endParaRPr dirty="0"/>
          </a:p>
          <a:p>
            <a:r>
              <a:rPr dirty="0"/>
              <a:t>Preparation: have Thunderbird open and logged in; use a harmless message and test or personal addresses; confirm the exact recipient list before beginning.</a:t>
            </a:r>
          </a:p>
          <a:p>
            <a:endParaRPr dirty="0"/>
          </a:p>
          <a:p>
            <a:r>
              <a:rPr dirty="0"/>
              <a:t>Narration: the agent can repeat the same work across multiple addresses, but sending is consequential. Keep the approval step visible.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Prompt: “Count how many .docx files are in my Downloads folder. Show me the filenames too.”</a:t>
            </a:r>
          </a:p>
          <a:p>
            <a:endParaRPr dirty="0"/>
          </a:p>
          <a:p>
            <a:r>
              <a:rPr dirty="0"/>
              <a:t>Preparation: confirm the exact folder name and make sure there are no private documents you do not want displayed. Ask the agent to report filenames but not open file contents.</a:t>
            </a:r>
          </a:p>
          <a:p>
            <a:endParaRPr dirty="0"/>
          </a:p>
          <a:p>
            <a:r>
              <a:rPr dirty="0"/>
              <a:t>Narration: the value is not just speed; the agent can explain how it got the answer.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Prompt: “Choose one random .mp4 file in Downloads and play it for me.”</a:t>
            </a:r>
          </a:p>
          <a:p>
            <a:endParaRPr/>
          </a:p>
          <a:p>
            <a:r>
              <a:t>Preparation: check that the folder contains appropriate video files, set the computer volume, and avoid opening private or sensitive media.</a:t>
            </a:r>
          </a:p>
          <a:p>
            <a:endParaRPr/>
          </a:p>
          <a:p>
            <a:r>
              <a:t>Narration: this is a low-stakes example of the agent choosing an item and controlling an application.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Prompt: “Open amazon.com and find the cheapest hearing aid that matches [your criteria]. Compare price, review count, return policy, and key features. Do not place an order or add anything to the cart.”</a:t>
            </a:r>
          </a:p>
          <a:p>
            <a:endParaRPr/>
          </a:p>
          <a:p>
            <a:r>
              <a:t>Preparation: decide criteria first; avoid entering payment details; stop before checkout; read the results yourself. This is shopping research, not medical advice. Suitability should be discussed with a qualified professional when appropriate.</a:t>
            </a:r>
          </a:p>
          <a:p>
            <a:endParaRPr/>
          </a:p>
          <a:p>
            <a:r>
              <a:t>Narration: the agent can gather and compare information, but the final choice remains yours.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Prompt for Sites: “Create a warm, accessible Adult Day Care Center website for Andover, Massachusetts. Use Grassrootech’s visual language: lime green, deep teal, magenta accent, simple typography, and clear calls to action. Include Max Li’s public contact information: max@grassrootech.com and 615-208-3675. Include services, hours placeholder, transportation/support placeholder, FAQs, and a contact form. Do not publish until I review it.”</a:t>
            </a:r>
          </a:p>
          <a:p>
            <a:endParaRPr/>
          </a:p>
          <a:p>
            <a:r>
              <a:t>Preparation: describe the center as a concept or draft unless operating details are confirmed. Do not invent hours, prices, licensing, staff, services, or testimonials. Use placeholders where facts are unknown.</a:t>
            </a:r>
          </a:p>
          <a:p>
            <a:endParaRPr/>
          </a:p>
          <a:p>
            <a:r>
              <a:t>Brand source: https://www.grassrootech.com/</a:t>
            </a:r>
          </a:p>
          <a:p>
            <a:endParaRPr/>
          </a:p>
          <a:p>
            <a:r>
              <a:t>Narration: this is the bridge back to Grassrootech—AI moves from generating copy to creating a usable artifact that a human can review and publish.</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Preview the arc, but do not explain every detail yet. Tell the audience that the same family story will make the three levels concrete.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Close by returning to the opening question: what would you delegate if the computer could take the next step, but still asked you before anything important? Thank the audience and invite questions.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Use ‘more agency’ as the thread that connects the talk. A chatbot can produce a paragraph. An agent can act on a plan. A physical system can move objects and people safely in the real world.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Ask for a show of hands: who has ever asked a computer to draft a message and then had to finish the rest manually? That is the classic chatbot experience.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Make computer use sound concrete, not magical. The agent interacts with the same kinds of windows a person sees. It can still make mistakes, so permission and review matter.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This is an imagination slide, not a promise about a specific robot. Emphasize that physical AI must earn trust through safety, reliability, and human oversight.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This is the emotional center of the talk. Ask the audience which version would feel most meaningful to receive. The answer may be the physical card, because effort and presence still matter.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This slide can be your main explanation of the three eras. Keep the language simple and concrete. The present-day example is about permission: the agent can prepare and act, but the person remains responsible for the send.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Define computer use in plain language. It is not remote control of a person’s life; it is a controlled workflow where the user chooses what the agent can see and do.</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sp>
        <p:nvSpPr>
          <p:cNvPr id="18" name="Oval 17">
            <a:extLst>
              <a:ext uri="{FF2B5EF4-FFF2-40B4-BE49-F238E27FC236}">
                <a16:creationId xmlns:a16="http://schemas.microsoft.com/office/drawing/2014/main" id="{B2756727-015D-46BB-B21E-06A1D5E34E0C}"/>
              </a:ext>
            </a:extLst>
          </p:cNvPr>
          <p:cNvSpPr>
            <a:spLocks noGrp="1"/>
          </p:cNvSpPr>
          <p:nvPr/>
        </p:nvSpPr>
        <p:spPr>
          <a:xfrm>
            <a:off x="666750" y="857250"/>
            <a:ext cx="2476500" cy="2476500"/>
          </a:xfrm>
          <a:prstGeom prst="ellipse">
            <a:avLst/>
          </a:prstGeom>
          <a:solidFill>
            <a:srgbClr val="3325D8"/>
          </a:solidFill>
          <a:ln w="28575">
            <a:solidFill>
              <a:srgbClr val="23D7E6"/>
            </a:solidFill>
            <a:prstDash val="solid"/>
          </a:ln>
        </p:spPr>
        <p:txBody>
          <a:bodyPr/>
          <a:lstStyle/>
          <a:p>
            <a:endParaRPr lang="en-US"/>
          </a:p>
        </p:txBody>
      </p:sp>
      <p:sp>
        <p:nvSpPr>
          <p:cNvPr id="2" name="Oval 1">
            <a:extLst>
              <a:ext uri="{FF2B5EF4-FFF2-40B4-BE49-F238E27FC236}">
                <a16:creationId xmlns:a16="http://schemas.microsoft.com/office/drawing/2014/main" id="{E0AD37C6-E752-405D-AA1C-6B8D96F9B0CD}"/>
              </a:ext>
            </a:extLst>
          </p:cNvPr>
          <p:cNvSpPr>
            <a:spLocks noGrp="1"/>
          </p:cNvSpPr>
          <p:nvPr/>
        </p:nvSpPr>
        <p:spPr>
          <a:xfrm>
            <a:off x="1200150" y="1390650"/>
            <a:ext cx="1428750" cy="1428750"/>
          </a:xfrm>
          <a:prstGeom prst="ellipse">
            <a:avLst/>
          </a:prstGeom>
          <a:solidFill>
            <a:srgbClr val="2200B8"/>
          </a:solidFill>
          <a:ln w="19050">
            <a:solidFill>
              <a:srgbClr val="9AFCFF"/>
            </a:solidFill>
            <a:prstDash val="solid"/>
          </a:ln>
        </p:spPr>
        <p:txBody>
          <a:bodyPr/>
          <a:lstStyle/>
          <a:p>
            <a:endParaRPr lang="en-US"/>
          </a:p>
        </p:txBody>
      </p:sp>
      <p:sp>
        <p:nvSpPr>
          <p:cNvPr id="3" name="Rounded Rectangle 2">
            <a:extLst>
              <a:ext uri="{FF2B5EF4-FFF2-40B4-BE49-F238E27FC236}">
                <a16:creationId xmlns:a16="http://schemas.microsoft.com/office/drawing/2014/main" id="{70B54234-9886-4D52-A3F2-7A4CC27FBF09}"/>
              </a:ext>
            </a:extLst>
          </p:cNvPr>
          <p:cNvSpPr>
            <a:spLocks noGrp="1"/>
          </p:cNvSpPr>
          <p:nvPr/>
        </p:nvSpPr>
        <p:spPr>
          <a:xfrm>
            <a:off x="933450" y="2000250"/>
            <a:ext cx="1028700" cy="28575"/>
          </a:xfrm>
          <a:prstGeom prst="roundRect">
            <a:avLst>
              <a:gd name="adj" fmla="val 50000"/>
            </a:avLst>
          </a:prstGeom>
          <a:solidFill>
            <a:srgbClr val="23D7E6"/>
          </a:solidFill>
          <a:ln w="0">
            <a:noFill/>
            <a:prstDash val="solid"/>
          </a:ln>
        </p:spPr>
        <p:txBody>
          <a:bodyPr/>
          <a:lstStyle/>
          <a:p>
            <a:endParaRPr lang="en-US"/>
          </a:p>
        </p:txBody>
      </p:sp>
      <p:sp>
        <p:nvSpPr>
          <p:cNvPr id="4" name="Rounded Rectangle 3">
            <a:extLst>
              <a:ext uri="{FF2B5EF4-FFF2-40B4-BE49-F238E27FC236}">
                <a16:creationId xmlns:a16="http://schemas.microsoft.com/office/drawing/2014/main" id="{3380430D-8AAF-450E-BAE2-69B0D3B847DE}"/>
              </a:ext>
            </a:extLst>
          </p:cNvPr>
          <p:cNvSpPr>
            <a:spLocks noGrp="1"/>
          </p:cNvSpPr>
          <p:nvPr/>
        </p:nvSpPr>
        <p:spPr>
          <a:xfrm>
            <a:off x="1162050" y="1847850"/>
            <a:ext cx="1028700" cy="28575"/>
          </a:xfrm>
          <a:prstGeom prst="roundRect">
            <a:avLst>
              <a:gd name="adj" fmla="val 50000"/>
            </a:avLst>
          </a:prstGeom>
          <a:solidFill>
            <a:srgbClr val="23D7E6"/>
          </a:solidFill>
          <a:ln w="0">
            <a:noFill/>
            <a:prstDash val="solid"/>
          </a:ln>
        </p:spPr>
        <p:txBody>
          <a:bodyPr/>
          <a:lstStyle/>
          <a:p>
            <a:endParaRPr lang="en-US"/>
          </a:p>
        </p:txBody>
      </p:sp>
      <p:sp>
        <p:nvSpPr>
          <p:cNvPr id="5" name="Rounded Rectangle 4">
            <a:extLst>
              <a:ext uri="{FF2B5EF4-FFF2-40B4-BE49-F238E27FC236}">
                <a16:creationId xmlns:a16="http://schemas.microsoft.com/office/drawing/2014/main" id="{1BF25EC6-0084-41CD-B92C-0EC4EC0565A6}"/>
              </a:ext>
            </a:extLst>
          </p:cNvPr>
          <p:cNvSpPr>
            <a:spLocks noGrp="1"/>
          </p:cNvSpPr>
          <p:nvPr/>
        </p:nvSpPr>
        <p:spPr>
          <a:xfrm>
            <a:off x="1390650" y="1695450"/>
            <a:ext cx="1028700" cy="28575"/>
          </a:xfrm>
          <a:prstGeom prst="roundRect">
            <a:avLst>
              <a:gd name="adj" fmla="val 50000"/>
            </a:avLst>
          </a:prstGeom>
          <a:solidFill>
            <a:srgbClr val="23D7E6"/>
          </a:solidFill>
          <a:ln w="0">
            <a:noFill/>
            <a:prstDash val="solid"/>
          </a:ln>
        </p:spPr>
        <p:txBody>
          <a:bodyPr/>
          <a:lstStyle/>
          <a:p>
            <a:endParaRPr lang="en-US"/>
          </a:p>
        </p:txBody>
      </p:sp>
      <p:sp>
        <p:nvSpPr>
          <p:cNvPr id="6" name="Rounded Rectangle 5">
            <a:extLst>
              <a:ext uri="{FF2B5EF4-FFF2-40B4-BE49-F238E27FC236}">
                <a16:creationId xmlns:a16="http://schemas.microsoft.com/office/drawing/2014/main" id="{17D5EFD7-08B2-4BA7-90B1-D3E5EB675C79}"/>
              </a:ext>
            </a:extLst>
          </p:cNvPr>
          <p:cNvSpPr>
            <a:spLocks noGrp="1"/>
          </p:cNvSpPr>
          <p:nvPr/>
        </p:nvSpPr>
        <p:spPr>
          <a:xfrm>
            <a:off x="1619250" y="1543050"/>
            <a:ext cx="1028700" cy="28575"/>
          </a:xfrm>
          <a:prstGeom prst="roundRect">
            <a:avLst>
              <a:gd name="adj" fmla="val 50000"/>
            </a:avLst>
          </a:prstGeom>
          <a:solidFill>
            <a:srgbClr val="23D7E6"/>
          </a:solidFill>
          <a:ln w="0">
            <a:noFill/>
            <a:prstDash val="solid"/>
          </a:ln>
        </p:spPr>
        <p:txBody>
          <a:bodyPr/>
          <a:lstStyle/>
          <a:p>
            <a:endParaRPr lang="en-US"/>
          </a:p>
        </p:txBody>
      </p:sp>
      <p:sp>
        <p:nvSpPr>
          <p:cNvPr id="7" name="Rounded Rectangle 6">
            <a:extLst>
              <a:ext uri="{FF2B5EF4-FFF2-40B4-BE49-F238E27FC236}">
                <a16:creationId xmlns:a16="http://schemas.microsoft.com/office/drawing/2014/main" id="{4F90BC76-8BE5-486D-96B2-A489553C6696}"/>
              </a:ext>
            </a:extLst>
          </p:cNvPr>
          <p:cNvSpPr>
            <a:spLocks noGrp="1"/>
          </p:cNvSpPr>
          <p:nvPr/>
        </p:nvSpPr>
        <p:spPr>
          <a:xfrm>
            <a:off x="1847850" y="1390650"/>
            <a:ext cx="1028700" cy="28575"/>
          </a:xfrm>
          <a:prstGeom prst="roundRect">
            <a:avLst>
              <a:gd name="adj" fmla="val 50000"/>
            </a:avLst>
          </a:prstGeom>
          <a:solidFill>
            <a:srgbClr val="23D7E6"/>
          </a:solidFill>
          <a:ln w="0">
            <a:noFill/>
            <a:prstDash val="solid"/>
          </a:ln>
        </p:spPr>
        <p:txBody>
          <a:bodyPr/>
          <a:lstStyle/>
          <a:p>
            <a:endParaRPr lang="en-US"/>
          </a:p>
        </p:txBody>
      </p:sp>
      <p:sp>
        <p:nvSpPr>
          <p:cNvPr id="8" name="Rounded Rectangle 7">
            <a:extLst>
              <a:ext uri="{FF2B5EF4-FFF2-40B4-BE49-F238E27FC236}">
                <a16:creationId xmlns:a16="http://schemas.microsoft.com/office/drawing/2014/main" id="{508FD1DD-C664-4853-8C46-69B98AA97D29}"/>
              </a:ext>
            </a:extLst>
          </p:cNvPr>
          <p:cNvSpPr>
            <a:spLocks noGrp="1"/>
          </p:cNvSpPr>
          <p:nvPr/>
        </p:nvSpPr>
        <p:spPr>
          <a:xfrm>
            <a:off x="2076450" y="1238250"/>
            <a:ext cx="1028700" cy="28575"/>
          </a:xfrm>
          <a:prstGeom prst="roundRect">
            <a:avLst>
              <a:gd name="adj" fmla="val 50000"/>
            </a:avLst>
          </a:prstGeom>
          <a:solidFill>
            <a:srgbClr val="23D7E6"/>
          </a:solidFill>
          <a:ln w="0">
            <a:noFill/>
            <a:prstDash val="solid"/>
          </a:ln>
        </p:spPr>
        <p:txBody>
          <a:bodyPr/>
          <a:lstStyle/>
          <a:p>
            <a:endParaRPr lang="en-US"/>
          </a:p>
        </p:txBody>
      </p:sp>
      <p:sp>
        <p:nvSpPr>
          <p:cNvPr id="9" name="Rounded Rectangle 8">
            <a:extLst>
              <a:ext uri="{FF2B5EF4-FFF2-40B4-BE49-F238E27FC236}">
                <a16:creationId xmlns:a16="http://schemas.microsoft.com/office/drawing/2014/main" id="{91419EF4-E439-4CC7-B6F2-D14F8EBB7C51}"/>
              </a:ext>
            </a:extLst>
          </p:cNvPr>
          <p:cNvSpPr>
            <a:spLocks noGrp="1"/>
          </p:cNvSpPr>
          <p:nvPr/>
        </p:nvSpPr>
        <p:spPr>
          <a:xfrm>
            <a:off x="2305050" y="1085850"/>
            <a:ext cx="1028700" cy="28575"/>
          </a:xfrm>
          <a:prstGeom prst="roundRect">
            <a:avLst>
              <a:gd name="adj" fmla="val 50000"/>
            </a:avLst>
          </a:prstGeom>
          <a:solidFill>
            <a:srgbClr val="23D7E6"/>
          </a:solidFill>
          <a:ln w="0">
            <a:noFill/>
            <a:prstDash val="solid"/>
          </a:ln>
        </p:spPr>
        <p:txBody>
          <a:bodyPr/>
          <a:lstStyle/>
          <a:p>
            <a:endParaRPr lang="en-US"/>
          </a:p>
        </p:txBody>
      </p:sp>
      <p:sp>
        <p:nvSpPr>
          <p:cNvPr id="10" name="Rectangle 9">
            <a:extLst>
              <a:ext uri="{FF2B5EF4-FFF2-40B4-BE49-F238E27FC236}">
                <a16:creationId xmlns:a16="http://schemas.microsoft.com/office/drawing/2014/main" id="{EA34B1A0-1F57-487A-AF53-6F348C94226A}"/>
              </a:ext>
            </a:extLst>
          </p:cNvPr>
          <p:cNvSpPr>
            <a:spLocks noGrp="1"/>
          </p:cNvSpPr>
          <p:nvPr/>
        </p:nvSpPr>
        <p:spPr>
          <a:xfrm>
            <a:off x="3638550" y="933450"/>
            <a:ext cx="7524750" cy="419100"/>
          </a:xfrm>
          <a:prstGeom prst="rect">
            <a:avLst/>
          </a:prstGeom>
          <a:noFill/>
          <a:ln w="0">
            <a:noFill/>
            <a:prstDash val="solid"/>
          </a:ln>
        </p:spPr>
        <p:txBody>
          <a:bodyPr lIns="0" tIns="0" rIns="0" bIns="0" anchor="t">
            <a:normAutofit/>
          </a:bodyPr>
          <a:lstStyle/>
          <a:p>
            <a:pPr algn="l">
              <a:lnSpc>
                <a:spcPct val="105000"/>
              </a:lnSpc>
              <a:buNone/>
              <a:defRPr sz="1500" b="1" i="0">
                <a:solidFill>
                  <a:srgbClr val="23D7E6"/>
                </a:solidFill>
                <a:latin typeface="Aptos Display"/>
                <a:ea typeface="Aptos Display"/>
                <a:cs typeface="Aptos Display"/>
              </a:defRPr>
            </a:pPr>
            <a:r>
              <a:rPr sz="2000" b="1" i="0" dirty="0">
                <a:solidFill>
                  <a:srgbClr val="23D7E6"/>
                </a:solidFill>
                <a:latin typeface="Aptos Display"/>
                <a:ea typeface="Aptos Display"/>
                <a:cs typeface="Aptos Display"/>
              </a:rPr>
              <a:t>THE PAST, PRESENT &amp; FUTURE</a:t>
            </a:r>
          </a:p>
        </p:txBody>
      </p:sp>
      <p:sp>
        <p:nvSpPr>
          <p:cNvPr id="11" name="Rectangle 10">
            <a:extLst>
              <a:ext uri="{FF2B5EF4-FFF2-40B4-BE49-F238E27FC236}">
                <a16:creationId xmlns:a16="http://schemas.microsoft.com/office/drawing/2014/main" id="{08532890-43CE-4E2B-BF7F-A7E3AF1B943B}"/>
              </a:ext>
            </a:extLst>
          </p:cNvPr>
          <p:cNvSpPr>
            <a:spLocks noGrp="1"/>
          </p:cNvSpPr>
          <p:nvPr/>
        </p:nvSpPr>
        <p:spPr>
          <a:xfrm>
            <a:off x="3619500" y="1466850"/>
            <a:ext cx="7810500" cy="1714500"/>
          </a:xfrm>
          <a:prstGeom prst="rect">
            <a:avLst/>
          </a:prstGeom>
          <a:noFill/>
          <a:ln w="0">
            <a:noFill/>
            <a:prstDash val="solid"/>
          </a:ln>
        </p:spPr>
        <p:txBody>
          <a:bodyPr lIns="0" tIns="0" rIns="0" bIns="0" anchor="t">
            <a:normAutofit/>
          </a:bodyPr>
          <a:lstStyle/>
          <a:p>
            <a:pPr algn="l">
              <a:lnSpc>
                <a:spcPct val="88000"/>
              </a:lnSpc>
              <a:buNone/>
              <a:defRPr sz="4650" b="1" i="0">
                <a:solidFill>
                  <a:srgbClr val="08122F"/>
                </a:solidFill>
                <a:latin typeface="Aptos Display"/>
                <a:ea typeface="Aptos Display"/>
                <a:cs typeface="Aptos Display"/>
              </a:defRPr>
            </a:pPr>
            <a:r>
              <a:rPr sz="4650" b="1" i="0" dirty="0">
                <a:solidFill>
                  <a:srgbClr val="08122F"/>
                </a:solidFill>
                <a:latin typeface="Aptos Display"/>
                <a:ea typeface="Aptos Display"/>
                <a:cs typeface="Aptos Display"/>
              </a:rPr>
              <a:t>of Artificial</a:t>
            </a:r>
            <a:r>
              <a:rPr lang="en-US" sz="4650" b="1" i="0" dirty="0">
                <a:solidFill>
                  <a:srgbClr val="08122F"/>
                </a:solidFill>
                <a:latin typeface="Aptos Display"/>
                <a:ea typeface="Aptos Display"/>
                <a:cs typeface="Aptos Display"/>
              </a:rPr>
              <a:t> </a:t>
            </a:r>
            <a:r>
              <a:rPr sz="4650" b="1" i="0" dirty="0">
                <a:solidFill>
                  <a:srgbClr val="08122F"/>
                </a:solidFill>
                <a:latin typeface="Aptos Display"/>
                <a:ea typeface="Aptos Display"/>
                <a:cs typeface="Aptos Display"/>
              </a:rPr>
              <a:t>Intelligence</a:t>
            </a:r>
          </a:p>
        </p:txBody>
      </p:sp>
      <p:sp>
        <p:nvSpPr>
          <p:cNvPr id="12" name="Rectangle 11">
            <a:extLst>
              <a:ext uri="{FF2B5EF4-FFF2-40B4-BE49-F238E27FC236}">
                <a16:creationId xmlns:a16="http://schemas.microsoft.com/office/drawing/2014/main" id="{3CC76419-064A-4C0A-8ED4-46505EE6D871}"/>
              </a:ext>
            </a:extLst>
          </p:cNvPr>
          <p:cNvSpPr>
            <a:spLocks noGrp="1"/>
          </p:cNvSpPr>
          <p:nvPr/>
        </p:nvSpPr>
        <p:spPr>
          <a:xfrm>
            <a:off x="3657600" y="3505200"/>
            <a:ext cx="6953250" cy="704850"/>
          </a:xfrm>
          <a:prstGeom prst="rect">
            <a:avLst/>
          </a:prstGeom>
          <a:noFill/>
          <a:ln w="0">
            <a:noFill/>
            <a:prstDash val="solid"/>
          </a:ln>
        </p:spPr>
        <p:txBody>
          <a:bodyPr lIns="0" tIns="0" rIns="0" bIns="0" anchor="t">
            <a:normAutofit/>
          </a:bodyPr>
          <a:lstStyle/>
          <a:p>
            <a:pPr algn="l">
              <a:lnSpc>
                <a:spcPct val="102000"/>
              </a:lnSpc>
              <a:buNone/>
              <a:defRPr sz="2025" b="0" i="0">
                <a:solidFill>
                  <a:srgbClr val="2200B8"/>
                </a:solidFill>
                <a:latin typeface="Aptos"/>
                <a:ea typeface="Aptos"/>
                <a:cs typeface="Aptos"/>
              </a:defRPr>
            </a:pPr>
            <a:r>
              <a:rPr sz="2025" b="0" i="0" dirty="0">
                <a:solidFill>
                  <a:srgbClr val="2200B8"/>
                </a:solidFill>
                <a:latin typeface="Aptos"/>
                <a:ea typeface="Aptos"/>
                <a:cs typeface="Aptos"/>
              </a:rPr>
              <a:t>From chatbots that </a:t>
            </a:r>
            <a:r>
              <a:rPr sz="2025" b="1" i="0" dirty="0">
                <a:solidFill>
                  <a:srgbClr val="2200B8"/>
                </a:solidFill>
                <a:latin typeface="Aptos"/>
                <a:ea typeface="Aptos"/>
                <a:cs typeface="Aptos"/>
              </a:rPr>
              <a:t>write words</a:t>
            </a:r>
          </a:p>
          <a:p>
            <a:pPr algn="l">
              <a:lnSpc>
                <a:spcPct val="102000"/>
              </a:lnSpc>
              <a:buNone/>
              <a:defRPr sz="2025" b="0" i="0">
                <a:solidFill>
                  <a:srgbClr val="2200B8"/>
                </a:solidFill>
                <a:latin typeface="Aptos"/>
                <a:ea typeface="Aptos"/>
                <a:cs typeface="Aptos"/>
              </a:defRPr>
            </a:pPr>
            <a:r>
              <a:rPr sz="2025" b="0" i="0" dirty="0">
                <a:solidFill>
                  <a:srgbClr val="2200B8"/>
                </a:solidFill>
                <a:latin typeface="Aptos"/>
                <a:ea typeface="Aptos"/>
                <a:cs typeface="Aptos"/>
              </a:rPr>
              <a:t>to agents that </a:t>
            </a:r>
            <a:r>
              <a:rPr sz="2400" b="1" i="0" dirty="0">
                <a:solidFill>
                  <a:srgbClr val="2200B8"/>
                </a:solidFill>
                <a:latin typeface="Aptos"/>
                <a:ea typeface="Aptos"/>
                <a:cs typeface="Aptos"/>
              </a:rPr>
              <a:t>do the work</a:t>
            </a:r>
          </a:p>
        </p:txBody>
      </p:sp>
      <p:sp>
        <p:nvSpPr>
          <p:cNvPr id="13" name="Rectangle 12">
            <a:extLst>
              <a:ext uri="{FF2B5EF4-FFF2-40B4-BE49-F238E27FC236}">
                <a16:creationId xmlns:a16="http://schemas.microsoft.com/office/drawing/2014/main" id="{3CB200F4-4000-4620-A8B5-C321FF787084}"/>
              </a:ext>
            </a:extLst>
          </p:cNvPr>
          <p:cNvSpPr>
            <a:spLocks noGrp="1"/>
          </p:cNvSpPr>
          <p:nvPr/>
        </p:nvSpPr>
        <p:spPr>
          <a:xfrm>
            <a:off x="3657600" y="4533900"/>
            <a:ext cx="6858000" cy="323850"/>
          </a:xfrm>
          <a:prstGeom prst="rect">
            <a:avLst/>
          </a:prstGeom>
          <a:noFill/>
          <a:ln w="0">
            <a:noFill/>
            <a:prstDash val="solid"/>
          </a:ln>
        </p:spPr>
        <p:txBody>
          <a:bodyPr lIns="0" tIns="0" rIns="0" bIns="0" anchor="t">
            <a:normAutofit/>
          </a:bodyPr>
          <a:lstStyle/>
          <a:p>
            <a:pPr algn="l">
              <a:lnSpc>
                <a:spcPct val="105000"/>
              </a:lnSpc>
              <a:buNone/>
              <a:defRPr sz="1800" b="1" i="0">
                <a:solidFill>
                  <a:srgbClr val="23D7E6"/>
                </a:solidFill>
                <a:latin typeface="Aptos"/>
                <a:ea typeface="Aptos"/>
                <a:cs typeface="Aptos"/>
              </a:defRPr>
            </a:pPr>
            <a:r>
              <a:rPr sz="1800" b="1" i="0" dirty="0">
                <a:solidFill>
                  <a:srgbClr val="23D7E6"/>
                </a:solidFill>
                <a:latin typeface="Aptos"/>
                <a:ea typeface="Aptos"/>
                <a:cs typeface="Aptos"/>
              </a:rPr>
              <a:t>Thursday, July 23, </a:t>
            </a:r>
            <a:r>
              <a:rPr lang="en-US" b="1" dirty="0">
                <a:solidFill>
                  <a:srgbClr val="23D7E6"/>
                </a:solidFill>
                <a:latin typeface="Aptos"/>
                <a:ea typeface="Aptos"/>
                <a:cs typeface="Aptos"/>
              </a:rPr>
              <a:t>2026 at </a:t>
            </a:r>
            <a:r>
              <a:rPr sz="1800" b="1" i="0" dirty="0">
                <a:solidFill>
                  <a:srgbClr val="23D7E6"/>
                </a:solidFill>
                <a:latin typeface="Aptos"/>
                <a:ea typeface="Aptos"/>
                <a:cs typeface="Aptos"/>
              </a:rPr>
              <a:t>4:30 PM</a:t>
            </a:r>
          </a:p>
        </p:txBody>
      </p:sp>
      <p:sp>
        <p:nvSpPr>
          <p:cNvPr id="14" name="Rectangle 13">
            <a:extLst>
              <a:ext uri="{FF2B5EF4-FFF2-40B4-BE49-F238E27FC236}">
                <a16:creationId xmlns:a16="http://schemas.microsoft.com/office/drawing/2014/main" id="{173116A4-D7BE-444D-8C03-3C7F2C9B3EB5}"/>
              </a:ext>
            </a:extLst>
          </p:cNvPr>
          <p:cNvSpPr>
            <a:spLocks noGrp="1"/>
          </p:cNvSpPr>
          <p:nvPr/>
        </p:nvSpPr>
        <p:spPr>
          <a:xfrm>
            <a:off x="3657600" y="4933950"/>
            <a:ext cx="5715000" cy="895350"/>
          </a:xfrm>
          <a:prstGeom prst="rect">
            <a:avLst/>
          </a:prstGeom>
          <a:noFill/>
          <a:ln w="0">
            <a:noFill/>
            <a:prstDash val="solid"/>
          </a:ln>
        </p:spPr>
        <p:txBody>
          <a:bodyPr lIns="0" tIns="0" rIns="0" bIns="0" anchor="t">
            <a:normAutofit/>
          </a:bodyPr>
          <a:lstStyle/>
          <a:p>
            <a:pPr algn="l">
              <a:lnSpc>
                <a:spcPct val="105000"/>
              </a:lnSpc>
              <a:buNone/>
              <a:defRPr sz="1650" b="0" i="0">
                <a:solidFill>
                  <a:srgbClr val="08122F"/>
                </a:solidFill>
                <a:latin typeface="Aptos"/>
                <a:ea typeface="Aptos"/>
                <a:cs typeface="Aptos"/>
              </a:defRPr>
            </a:pPr>
            <a:r>
              <a:rPr sz="1650" b="0" i="0" dirty="0">
                <a:solidFill>
                  <a:srgbClr val="08122F"/>
                </a:solidFill>
                <a:latin typeface="Aptos"/>
                <a:ea typeface="Aptos"/>
                <a:cs typeface="Aptos"/>
              </a:rPr>
              <a:t>Andover Senior Center</a:t>
            </a:r>
            <a:endParaRPr lang="en-US" sz="1650" b="0" i="0" dirty="0">
              <a:solidFill>
                <a:srgbClr val="08122F"/>
              </a:solidFill>
              <a:latin typeface="Aptos"/>
              <a:ea typeface="Aptos"/>
              <a:cs typeface="Aptos"/>
            </a:endParaRPr>
          </a:p>
          <a:p>
            <a:pPr algn="l">
              <a:lnSpc>
                <a:spcPct val="105000"/>
              </a:lnSpc>
              <a:buNone/>
              <a:defRPr sz="1650" b="0" i="0">
                <a:solidFill>
                  <a:srgbClr val="08122F"/>
                </a:solidFill>
                <a:latin typeface="Aptos"/>
                <a:ea typeface="Aptos"/>
                <a:cs typeface="Aptos"/>
              </a:defRPr>
            </a:pPr>
            <a:r>
              <a:rPr lang="en-US" sz="1650" dirty="0">
                <a:solidFill>
                  <a:srgbClr val="08122F"/>
                </a:solidFill>
                <a:latin typeface="Aptos"/>
                <a:ea typeface="Aptos"/>
                <a:cs typeface="Aptos"/>
              </a:rPr>
              <a:t>30 Whittier Ct, Andover, MA 01810</a:t>
            </a:r>
            <a:endParaRPr lang="en-US" sz="1650" b="0" i="0" dirty="0">
              <a:solidFill>
                <a:srgbClr val="08122F"/>
              </a:solidFill>
              <a:latin typeface="Aptos"/>
              <a:ea typeface="Aptos"/>
              <a:cs typeface="Aptos"/>
            </a:endParaRPr>
          </a:p>
          <a:p>
            <a:pPr algn="l">
              <a:lnSpc>
                <a:spcPct val="105000"/>
              </a:lnSpc>
              <a:buNone/>
              <a:defRPr sz="1650" b="0" i="0">
                <a:solidFill>
                  <a:srgbClr val="08122F"/>
                </a:solidFill>
                <a:latin typeface="Aptos"/>
                <a:ea typeface="Aptos"/>
                <a:cs typeface="Aptos"/>
              </a:defRPr>
            </a:pPr>
            <a:endParaRPr sz="1650" b="0" i="0" dirty="0">
              <a:solidFill>
                <a:srgbClr val="08122F"/>
              </a:solidFill>
              <a:latin typeface="Aptos"/>
              <a:ea typeface="Aptos"/>
              <a:cs typeface="Aptos"/>
            </a:endParaRPr>
          </a:p>
        </p:txBody>
      </p:sp>
      <p:sp>
        <p:nvSpPr>
          <p:cNvPr id="15" name="Rectangle 14">
            <a:extLst>
              <a:ext uri="{FF2B5EF4-FFF2-40B4-BE49-F238E27FC236}">
                <a16:creationId xmlns:a16="http://schemas.microsoft.com/office/drawing/2014/main" id="{A2C1FB14-DEE9-43ED-93C3-C4F8C7B30E44}"/>
              </a:ext>
            </a:extLst>
          </p:cNvPr>
          <p:cNvSpPr>
            <a:spLocks noGrp="1"/>
          </p:cNvSpPr>
          <p:nvPr/>
        </p:nvSpPr>
        <p:spPr>
          <a:xfrm>
            <a:off x="3657600" y="5543550"/>
            <a:ext cx="5715000" cy="285750"/>
          </a:xfrm>
          <a:prstGeom prst="rect">
            <a:avLst/>
          </a:prstGeom>
          <a:noFill/>
          <a:ln w="0">
            <a:noFill/>
            <a:prstDash val="solid"/>
          </a:ln>
        </p:spPr>
        <p:txBody>
          <a:bodyPr lIns="0" tIns="0" rIns="0" bIns="0" anchor="t">
            <a:normAutofit/>
          </a:bodyPr>
          <a:lstStyle/>
          <a:p>
            <a:pPr algn="l">
              <a:lnSpc>
                <a:spcPct val="105000"/>
              </a:lnSpc>
              <a:buNone/>
              <a:defRPr sz="1575" b="0" i="0">
                <a:solidFill>
                  <a:srgbClr val="08122F"/>
                </a:solidFill>
                <a:latin typeface="Aptos"/>
                <a:ea typeface="Aptos"/>
                <a:cs typeface="Aptos"/>
              </a:defRPr>
            </a:pPr>
            <a:r>
              <a:rPr sz="1575" b="0" i="0" dirty="0">
                <a:solidFill>
                  <a:srgbClr val="08122F"/>
                </a:solidFill>
                <a:latin typeface="Aptos"/>
                <a:ea typeface="Aptos"/>
                <a:cs typeface="Aptos"/>
              </a:rPr>
              <a:t>Presented by Max Li</a:t>
            </a:r>
            <a:r>
              <a:rPr lang="en-US" sz="1575" b="0" i="0" dirty="0">
                <a:solidFill>
                  <a:srgbClr val="08122F"/>
                </a:solidFill>
                <a:latin typeface="Aptos"/>
                <a:ea typeface="Aptos"/>
                <a:cs typeface="Aptos"/>
              </a:rPr>
              <a:t>, PhD, Founder of </a:t>
            </a:r>
            <a:r>
              <a:rPr lang="en-US" sz="1575" b="0" i="0" dirty="0" err="1">
                <a:solidFill>
                  <a:srgbClr val="08122F"/>
                </a:solidFill>
                <a:latin typeface="Aptos"/>
                <a:ea typeface="Aptos"/>
                <a:cs typeface="Aptos"/>
              </a:rPr>
              <a:t>Grassrootech</a:t>
            </a:r>
            <a:endParaRPr sz="1575" b="0" i="0" dirty="0">
              <a:solidFill>
                <a:srgbClr val="08122F"/>
              </a:solidFill>
              <a:latin typeface="Aptos"/>
              <a:ea typeface="Aptos"/>
              <a:cs typeface="Aptos"/>
            </a:endParaRPr>
          </a:p>
        </p:txBody>
      </p:sp>
      <p:pic>
        <p:nvPicPr>
          <p:cNvPr id="19" name="Picture 18">
            <a:extLst>
              <a:ext uri="{FF2B5EF4-FFF2-40B4-BE49-F238E27FC236}">
                <a16:creationId xmlns:a16="http://schemas.microsoft.com/office/drawing/2014/main" id="{5AF18C92-5648-3111-6C66-B3A5E4D132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58238" y="4933948"/>
            <a:ext cx="3734556" cy="895351"/>
          </a:xfrm>
          <a:prstGeom prst="rect">
            <a:avLst/>
          </a:prstGeom>
        </p:spPr>
      </p:pic>
    </p:spTree>
    <p:extLst>
      <p:ext uri="{BB962C8B-B14F-4D97-AF65-F5344CB8AC3E}">
        <p14:creationId xmlns:p14="http://schemas.microsoft.com/office/powerpoint/2010/main" val="1527827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3554871-E58F-47BE-9594-E9F6FF7B37BE}"/>
              </a:ext>
            </a:extLst>
          </p:cNvPr>
          <p:cNvSpPr>
            <a:spLocks noGrp="1"/>
          </p:cNvSpPr>
          <p:nvPr/>
        </p:nvSpPr>
        <p:spPr>
          <a:xfrm>
            <a:off x="609600" y="400050"/>
            <a:ext cx="666750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A5004F"/>
                </a:solidFill>
                <a:latin typeface="Aptos Display"/>
                <a:ea typeface="Aptos Display"/>
                <a:cs typeface="Aptos Display"/>
              </a:defRPr>
            </a:pPr>
            <a:r>
              <a:rPr sz="1200" b="1" i="0">
                <a:solidFill>
                  <a:srgbClr val="A5004F"/>
                </a:solidFill>
                <a:latin typeface="Aptos Display"/>
                <a:ea typeface="Aptos Display"/>
                <a:cs typeface="Aptos Display"/>
              </a:rPr>
              <a:t>A LOCAL EXAMPLE</a:t>
            </a:r>
          </a:p>
        </p:txBody>
      </p:sp>
      <p:sp>
        <p:nvSpPr>
          <p:cNvPr id="2" name="Rectangle 1">
            <a:extLst>
              <a:ext uri="{FF2B5EF4-FFF2-40B4-BE49-F238E27FC236}">
                <a16:creationId xmlns:a16="http://schemas.microsoft.com/office/drawing/2014/main" id="{BAC7836E-C4E7-4818-85B3-6446D1885CFE}"/>
              </a:ext>
            </a:extLst>
          </p:cNvPr>
          <p:cNvSpPr>
            <a:spLocks noGrp="1"/>
          </p:cNvSpPr>
          <p:nvPr/>
        </p:nvSpPr>
        <p:spPr>
          <a:xfrm>
            <a:off x="609600" y="742950"/>
            <a:ext cx="10287000" cy="704850"/>
          </a:xfrm>
          <a:prstGeom prst="rect">
            <a:avLst/>
          </a:prstGeom>
          <a:noFill/>
          <a:ln w="0">
            <a:noFill/>
            <a:prstDash val="solid"/>
          </a:ln>
        </p:spPr>
        <p:txBody>
          <a:bodyPr lIns="0" tIns="0" rIns="0" bIns="0" anchor="t">
            <a:normAutofit/>
          </a:bodyPr>
          <a:lstStyle/>
          <a:p>
            <a:pPr algn="l">
              <a:lnSpc>
                <a:spcPct val="92000"/>
              </a:lnSpc>
              <a:buNone/>
              <a:defRPr sz="3150" b="1" i="0">
                <a:solidFill>
                  <a:srgbClr val="08122F"/>
                </a:solidFill>
                <a:latin typeface="Aptos Display"/>
                <a:ea typeface="Aptos Display"/>
                <a:cs typeface="Aptos Display"/>
              </a:defRPr>
            </a:pPr>
            <a:r>
              <a:rPr sz="3150" b="1" i="0">
                <a:solidFill>
                  <a:srgbClr val="08122F"/>
                </a:solidFill>
                <a:latin typeface="Aptos Display"/>
                <a:ea typeface="Aptos Display"/>
                <a:cs typeface="Aptos Display"/>
              </a:rPr>
              <a:t>Grassrootech turns AI into useful websites</a:t>
            </a:r>
          </a:p>
        </p:txBody>
      </p:sp>
      <p:sp>
        <p:nvSpPr>
          <p:cNvPr id="3" name="Rounded Rectangle 2">
            <a:extLst>
              <a:ext uri="{FF2B5EF4-FFF2-40B4-BE49-F238E27FC236}">
                <a16:creationId xmlns:a16="http://schemas.microsoft.com/office/drawing/2014/main" id="{B9C77F69-5DCB-4DD8-8C6C-71D46DC3B856}"/>
              </a:ext>
            </a:extLst>
          </p:cNvPr>
          <p:cNvSpPr>
            <a:spLocks noGrp="1"/>
          </p:cNvSpPr>
          <p:nvPr/>
        </p:nvSpPr>
        <p:spPr>
          <a:xfrm>
            <a:off x="609600" y="1581150"/>
            <a:ext cx="1123950" cy="47625"/>
          </a:xfrm>
          <a:prstGeom prst="roundRect">
            <a:avLst>
              <a:gd name="adj" fmla="val 40000"/>
            </a:avLst>
          </a:prstGeom>
          <a:solidFill>
            <a:srgbClr val="2200B8"/>
          </a:solidFill>
          <a:ln w="0">
            <a:noFill/>
            <a:prstDash val="solid"/>
          </a:ln>
        </p:spPr>
        <p:txBody>
          <a:bodyPr/>
          <a:lstStyle/>
          <a:p>
            <a:endParaRPr lang="en-US"/>
          </a:p>
        </p:txBody>
      </p:sp>
      <p:sp>
        <p:nvSpPr>
          <p:cNvPr id="4" name="Rectangle 3">
            <a:extLst>
              <a:ext uri="{FF2B5EF4-FFF2-40B4-BE49-F238E27FC236}">
                <a16:creationId xmlns:a16="http://schemas.microsoft.com/office/drawing/2014/main" id="{9ACC3F1C-08ED-44BC-A25F-E071E6DC1782}"/>
              </a:ext>
            </a:extLst>
          </p:cNvPr>
          <p:cNvSpPr>
            <a:spLocks noGrp="1"/>
          </p:cNvSpPr>
          <p:nvPr/>
        </p:nvSpPr>
        <p:spPr>
          <a:xfrm>
            <a:off x="609600" y="1809750"/>
            <a:ext cx="10001250" cy="38100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The focus is practical: help a small organization become easier to find, understand, and contact.</a:t>
            </a:r>
          </a:p>
        </p:txBody>
      </p:sp>
      <p:pic>
        <p:nvPicPr>
          <p:cNvPr id="19" name="Picture 18"/>
          <p:cNvPicPr>
            <a:picLocks noChangeAspect="1"/>
          </p:cNvPicPr>
          <p:nvPr/>
        </p:nvPicPr>
        <p:blipFill>
          <a:blip r:embed="rId3" cstate="email">
            <a:extLst>
              <a:ext uri="{28A0092B-C50C-407E-A947-70E740481C1C}">
                <a14:useLocalDpi xmlns:a14="http://schemas.microsoft.com/office/drawing/2010/main"/>
              </a:ext>
            </a:extLst>
          </a:blip>
          <a:stretch/>
        </p:blipFill>
        <p:spPr>
          <a:xfrm>
            <a:off x="9620250" y="2153163"/>
            <a:ext cx="1809750" cy="437124"/>
          </a:xfrm>
          <a:prstGeom prst="rect">
            <a:avLst/>
          </a:prstGeom>
        </p:spPr>
      </p:pic>
      <p:sp>
        <p:nvSpPr>
          <p:cNvPr id="6" name="Rectangle 5">
            <a:extLst>
              <a:ext uri="{FF2B5EF4-FFF2-40B4-BE49-F238E27FC236}">
                <a16:creationId xmlns:a16="http://schemas.microsoft.com/office/drawing/2014/main" id="{554458CB-3B31-40E6-891D-E5F965B0ABCB}"/>
              </a:ext>
            </a:extLst>
          </p:cNvPr>
          <p:cNvSpPr>
            <a:spLocks noGrp="1"/>
          </p:cNvSpPr>
          <p:nvPr/>
        </p:nvSpPr>
        <p:spPr>
          <a:xfrm>
            <a:off x="876300" y="2781300"/>
            <a:ext cx="2952750" cy="228600"/>
          </a:xfrm>
          <a:prstGeom prst="rect">
            <a:avLst/>
          </a:prstGeom>
          <a:noFill/>
          <a:ln w="0">
            <a:noFill/>
            <a:prstDash val="solid"/>
          </a:ln>
        </p:spPr>
        <p:txBody>
          <a:bodyPr lIns="0" tIns="0" rIns="0" bIns="0" anchor="t">
            <a:normAutofit/>
          </a:bodyPr>
          <a:lstStyle/>
          <a:p>
            <a:pPr algn="l">
              <a:lnSpc>
                <a:spcPct val="105000"/>
              </a:lnSpc>
              <a:buNone/>
              <a:defRPr sz="1275" b="1" i="0">
                <a:solidFill>
                  <a:srgbClr val="23D7E6"/>
                </a:solidFill>
                <a:latin typeface="Aptos"/>
                <a:ea typeface="Aptos"/>
                <a:cs typeface="Aptos"/>
              </a:defRPr>
            </a:pPr>
            <a:r>
              <a:rPr sz="1275" b="1" i="0">
                <a:solidFill>
                  <a:srgbClr val="23D7E6"/>
                </a:solidFill>
                <a:latin typeface="Aptos"/>
                <a:ea typeface="Aptos"/>
                <a:cs typeface="Aptos"/>
              </a:rPr>
              <a:t>AI-POWERED WEBSITES</a:t>
            </a:r>
          </a:p>
        </p:txBody>
      </p:sp>
      <p:sp>
        <p:nvSpPr>
          <p:cNvPr id="7" name="Rectangle 6">
            <a:extLst>
              <a:ext uri="{FF2B5EF4-FFF2-40B4-BE49-F238E27FC236}">
                <a16:creationId xmlns:a16="http://schemas.microsoft.com/office/drawing/2014/main" id="{70CA99B1-A2AB-4711-88B6-ED297853442D}"/>
              </a:ext>
            </a:extLst>
          </p:cNvPr>
          <p:cNvSpPr>
            <a:spLocks noGrp="1"/>
          </p:cNvSpPr>
          <p:nvPr/>
        </p:nvSpPr>
        <p:spPr>
          <a:xfrm>
            <a:off x="876300" y="3162300"/>
            <a:ext cx="3524250" cy="895350"/>
          </a:xfrm>
          <a:prstGeom prst="rect">
            <a:avLst/>
          </a:prstGeom>
          <a:noFill/>
          <a:ln w="0">
            <a:noFill/>
            <a:prstDash val="solid"/>
          </a:ln>
        </p:spPr>
        <p:txBody>
          <a:bodyPr lIns="0" tIns="0" rIns="0" bIns="0" anchor="t">
            <a:normAutofit/>
          </a:bodyPr>
          <a:lstStyle/>
          <a:p>
            <a:pPr algn="l">
              <a:lnSpc>
                <a:spcPct val="93000"/>
              </a:lnSpc>
              <a:buNone/>
              <a:defRPr sz="2700" b="1" i="0">
                <a:solidFill>
                  <a:srgbClr val="08122F"/>
                </a:solidFill>
                <a:latin typeface="Aptos"/>
                <a:ea typeface="Aptos"/>
                <a:cs typeface="Aptos"/>
              </a:defRPr>
            </a:pPr>
            <a:r>
              <a:rPr sz="2700" b="1" i="0">
                <a:solidFill>
                  <a:srgbClr val="08122F"/>
                </a:solidFill>
                <a:latin typeface="Aptos"/>
                <a:ea typeface="Aptos"/>
                <a:cs typeface="Aptos"/>
              </a:rPr>
              <a:t>Websites that work</a:t>
            </a:r>
          </a:p>
          <a:p>
            <a:pPr algn="l">
              <a:lnSpc>
                <a:spcPct val="93000"/>
              </a:lnSpc>
              <a:buNone/>
              <a:defRPr sz="2700" b="1" i="0">
                <a:solidFill>
                  <a:srgbClr val="08122F"/>
                </a:solidFill>
                <a:latin typeface="Aptos"/>
                <a:ea typeface="Aptos"/>
                <a:cs typeface="Aptos"/>
              </a:defRPr>
            </a:pPr>
            <a:r>
              <a:rPr sz="2700" b="1" i="0">
                <a:solidFill>
                  <a:srgbClr val="08122F"/>
                </a:solidFill>
                <a:latin typeface="Aptos"/>
                <a:ea typeface="Aptos"/>
                <a:cs typeface="Aptos"/>
              </a:rPr>
              <a:t>harder for people</a:t>
            </a:r>
          </a:p>
        </p:txBody>
      </p:sp>
      <p:sp>
        <p:nvSpPr>
          <p:cNvPr id="8" name="Rectangle 7">
            <a:extLst>
              <a:ext uri="{FF2B5EF4-FFF2-40B4-BE49-F238E27FC236}">
                <a16:creationId xmlns:a16="http://schemas.microsoft.com/office/drawing/2014/main" id="{9DC96A1F-1D81-4E70-AF79-DCDF17F3905F}"/>
              </a:ext>
            </a:extLst>
          </p:cNvPr>
          <p:cNvSpPr>
            <a:spLocks noGrp="1"/>
          </p:cNvSpPr>
          <p:nvPr/>
        </p:nvSpPr>
        <p:spPr>
          <a:xfrm>
            <a:off x="876300" y="4381500"/>
            <a:ext cx="4381500" cy="266700"/>
          </a:xfrm>
          <a:prstGeom prst="rect">
            <a:avLst/>
          </a:prstGeom>
          <a:noFill/>
          <a:ln w="0">
            <a:noFill/>
            <a:prstDash val="solid"/>
          </a:ln>
        </p:spPr>
        <p:txBody>
          <a:bodyPr lIns="0" tIns="0" rIns="0" bIns="0" anchor="t">
            <a:normAutofit fontScale="89447"/>
          </a:bodyPr>
          <a:lstStyle/>
          <a:p>
            <a:pPr algn="l">
              <a:lnSpc>
                <a:spcPct val="105000"/>
              </a:lnSpc>
              <a:buNone/>
              <a:defRPr sz="1500" b="0" i="0">
                <a:solidFill>
                  <a:srgbClr val="4B5A78"/>
                </a:solidFill>
                <a:latin typeface="Aptos"/>
                <a:ea typeface="Aptos"/>
                <a:cs typeface="Aptos"/>
              </a:defRPr>
            </a:pPr>
            <a:r>
              <a:rPr sz="1500" b="0" i="0">
                <a:solidFill>
                  <a:srgbClr val="4B5A78"/>
                </a:solidFill>
                <a:latin typeface="Aptos"/>
                <a:ea typeface="Aptos"/>
                <a:cs typeface="Aptos"/>
              </a:rPr>
              <a:t>Chatbots • smart calendars • automated lead capture</a:t>
            </a:r>
          </a:p>
        </p:txBody>
      </p:sp>
      <p:sp>
        <p:nvSpPr>
          <p:cNvPr id="9" name="Rectangle 8">
            <a:extLst>
              <a:ext uri="{FF2B5EF4-FFF2-40B4-BE49-F238E27FC236}">
                <a16:creationId xmlns:a16="http://schemas.microsoft.com/office/drawing/2014/main" id="{8307BE68-CE64-424D-B72C-2C74FCFDC8EF}"/>
              </a:ext>
            </a:extLst>
          </p:cNvPr>
          <p:cNvSpPr>
            <a:spLocks noGrp="1"/>
          </p:cNvSpPr>
          <p:nvPr/>
        </p:nvSpPr>
        <p:spPr>
          <a:xfrm>
            <a:off x="5810250" y="2781300"/>
            <a:ext cx="2476500" cy="228600"/>
          </a:xfrm>
          <a:prstGeom prst="rect">
            <a:avLst/>
          </a:prstGeom>
          <a:noFill/>
          <a:ln w="0">
            <a:noFill/>
            <a:prstDash val="solid"/>
          </a:ln>
        </p:spPr>
        <p:txBody>
          <a:bodyPr lIns="0" tIns="0" rIns="0" bIns="0" anchor="t">
            <a:normAutofit/>
          </a:bodyPr>
          <a:lstStyle/>
          <a:p>
            <a:pPr algn="l">
              <a:lnSpc>
                <a:spcPct val="105000"/>
              </a:lnSpc>
              <a:buNone/>
              <a:defRPr sz="1275" b="1" i="0">
                <a:solidFill>
                  <a:srgbClr val="B0D65A"/>
                </a:solidFill>
                <a:latin typeface="Aptos"/>
                <a:ea typeface="Aptos"/>
                <a:cs typeface="Aptos"/>
              </a:defRPr>
            </a:pPr>
            <a:r>
              <a:rPr sz="1275" b="1" i="0">
                <a:solidFill>
                  <a:srgbClr val="B0D65A"/>
                </a:solidFill>
                <a:latin typeface="Aptos"/>
                <a:ea typeface="Aptos"/>
                <a:cs typeface="Aptos"/>
              </a:rPr>
              <a:t>AI CONSULTING</a:t>
            </a:r>
          </a:p>
        </p:txBody>
      </p:sp>
      <p:sp>
        <p:nvSpPr>
          <p:cNvPr id="10" name="Rectangle 9">
            <a:extLst>
              <a:ext uri="{FF2B5EF4-FFF2-40B4-BE49-F238E27FC236}">
                <a16:creationId xmlns:a16="http://schemas.microsoft.com/office/drawing/2014/main" id="{03FBBA34-3A9A-4B2A-90D2-1BAD953A05F9}"/>
              </a:ext>
            </a:extLst>
          </p:cNvPr>
          <p:cNvSpPr>
            <a:spLocks noGrp="1"/>
          </p:cNvSpPr>
          <p:nvPr/>
        </p:nvSpPr>
        <p:spPr>
          <a:xfrm>
            <a:off x="5810250" y="3162300"/>
            <a:ext cx="4476750" cy="895350"/>
          </a:xfrm>
          <a:prstGeom prst="rect">
            <a:avLst/>
          </a:prstGeom>
          <a:noFill/>
          <a:ln w="0">
            <a:noFill/>
            <a:prstDash val="solid"/>
          </a:ln>
        </p:spPr>
        <p:txBody>
          <a:bodyPr lIns="0" tIns="0" rIns="0" bIns="0" anchor="t">
            <a:normAutofit/>
          </a:bodyPr>
          <a:lstStyle/>
          <a:p>
            <a:pPr algn="l">
              <a:lnSpc>
                <a:spcPct val="93000"/>
              </a:lnSpc>
              <a:buNone/>
              <a:defRPr sz="2700" b="1" i="0">
                <a:solidFill>
                  <a:srgbClr val="08122F"/>
                </a:solidFill>
                <a:latin typeface="Aptos"/>
                <a:ea typeface="Aptos"/>
                <a:cs typeface="Aptos"/>
              </a:defRPr>
            </a:pPr>
            <a:r>
              <a:rPr sz="2700" b="1" i="0">
                <a:solidFill>
                  <a:srgbClr val="08122F"/>
                </a:solidFill>
                <a:latin typeface="Aptos"/>
                <a:ea typeface="Aptos"/>
                <a:cs typeface="Aptos"/>
              </a:rPr>
              <a:t>Start with the workflow,</a:t>
            </a:r>
          </a:p>
          <a:p>
            <a:pPr algn="l">
              <a:lnSpc>
                <a:spcPct val="93000"/>
              </a:lnSpc>
              <a:buNone/>
              <a:defRPr sz="2700" b="1" i="0">
                <a:solidFill>
                  <a:srgbClr val="08122F"/>
                </a:solidFill>
                <a:latin typeface="Aptos"/>
                <a:ea typeface="Aptos"/>
                <a:cs typeface="Aptos"/>
              </a:defRPr>
            </a:pPr>
            <a:r>
              <a:rPr sz="2700" b="1" i="0">
                <a:solidFill>
                  <a:srgbClr val="08122F"/>
                </a:solidFill>
                <a:latin typeface="Aptos"/>
                <a:ea typeface="Aptos"/>
                <a:cs typeface="Aptos"/>
              </a:rPr>
              <a:t>then choose the tools</a:t>
            </a:r>
          </a:p>
        </p:txBody>
      </p:sp>
      <p:sp>
        <p:nvSpPr>
          <p:cNvPr id="11" name="Rectangle 10">
            <a:extLst>
              <a:ext uri="{FF2B5EF4-FFF2-40B4-BE49-F238E27FC236}">
                <a16:creationId xmlns:a16="http://schemas.microsoft.com/office/drawing/2014/main" id="{8EBA95DE-1262-4AA8-9B06-A1BD7726FE49}"/>
              </a:ext>
            </a:extLst>
          </p:cNvPr>
          <p:cNvSpPr>
            <a:spLocks noGrp="1"/>
          </p:cNvSpPr>
          <p:nvPr/>
        </p:nvSpPr>
        <p:spPr>
          <a:xfrm>
            <a:off x="5810250" y="4381500"/>
            <a:ext cx="4762500" cy="266700"/>
          </a:xfrm>
          <a:prstGeom prst="rect">
            <a:avLst/>
          </a:prstGeom>
          <a:noFill/>
          <a:ln w="0">
            <a:noFill/>
            <a:prstDash val="solid"/>
          </a:ln>
        </p:spPr>
        <p:txBody>
          <a:bodyPr lIns="0" tIns="0" rIns="0" bIns="0" anchor="t">
            <a:normAutofit fontScale="98197"/>
          </a:bodyPr>
          <a:lstStyle/>
          <a:p>
            <a:pPr algn="l">
              <a:lnSpc>
                <a:spcPct val="105000"/>
              </a:lnSpc>
              <a:buNone/>
              <a:defRPr sz="1500" b="0" i="0">
                <a:solidFill>
                  <a:srgbClr val="4B5A78"/>
                </a:solidFill>
                <a:latin typeface="Aptos"/>
                <a:ea typeface="Aptos"/>
                <a:cs typeface="Aptos"/>
              </a:defRPr>
            </a:pPr>
            <a:r>
              <a:rPr sz="1500" b="0" i="0">
                <a:solidFill>
                  <a:srgbClr val="4B5A78"/>
                </a:solidFill>
                <a:latin typeface="Aptos"/>
                <a:ea typeface="Aptos"/>
                <a:cs typeface="Aptos"/>
              </a:rPr>
              <a:t>Implementation plans • automation audits • tool selection</a:t>
            </a:r>
          </a:p>
        </p:txBody>
      </p:sp>
      <p:sp>
        <p:nvSpPr>
          <p:cNvPr id="12" name="Rectangle 11">
            <a:extLst>
              <a:ext uri="{FF2B5EF4-FFF2-40B4-BE49-F238E27FC236}">
                <a16:creationId xmlns:a16="http://schemas.microsoft.com/office/drawing/2014/main" id="{9FDB7F1D-FA1D-41F5-8552-17EBC1898F6D}"/>
              </a:ext>
            </a:extLst>
          </p:cNvPr>
          <p:cNvSpPr>
            <a:spLocks noGrp="1"/>
          </p:cNvSpPr>
          <p:nvPr/>
        </p:nvSpPr>
        <p:spPr>
          <a:xfrm>
            <a:off x="876300" y="5467350"/>
            <a:ext cx="9715500" cy="400050"/>
          </a:xfrm>
          <a:prstGeom prst="rect">
            <a:avLst/>
          </a:prstGeom>
          <a:noFill/>
          <a:ln w="0">
            <a:noFill/>
            <a:prstDash val="solid"/>
          </a:ln>
        </p:spPr>
        <p:txBody>
          <a:bodyPr lIns="0" tIns="0" rIns="0" bIns="0" anchor="t">
            <a:normAutofit fontScale="98350"/>
          </a:bodyPr>
          <a:lstStyle/>
          <a:p>
            <a:pPr algn="l">
              <a:lnSpc>
                <a:spcPct val="105000"/>
              </a:lnSpc>
              <a:buNone/>
              <a:defRPr sz="1575" b="0" i="0">
                <a:solidFill>
                  <a:srgbClr val="4B5A78"/>
                </a:solidFill>
                <a:latin typeface="Aptos"/>
                <a:ea typeface="Aptos"/>
                <a:cs typeface="Aptos"/>
              </a:defRPr>
            </a:pPr>
            <a:r>
              <a:rPr sz="1575" b="0" i="0">
                <a:solidFill>
                  <a:srgbClr val="4B5A78"/>
                </a:solidFill>
                <a:latin typeface="Aptos"/>
                <a:ea typeface="Aptos"/>
                <a:cs typeface="Aptos"/>
              </a:rPr>
              <a:t>NoGoogle methodology: make a digital presence understandable to AI answer engines, knowledge graphs, and people.</a:t>
            </a:r>
          </a:p>
        </p:txBody>
      </p:sp>
      <p:sp>
        <p:nvSpPr>
          <p:cNvPr id="13" name="Rectangle 12">
            <a:extLst>
              <a:ext uri="{FF2B5EF4-FFF2-40B4-BE49-F238E27FC236}">
                <a16:creationId xmlns:a16="http://schemas.microsoft.com/office/drawing/2014/main" id="{79329CE5-47EC-485F-8E09-02DDC836EA2B}"/>
              </a:ext>
            </a:extLst>
          </p:cNvPr>
          <p:cNvSpPr>
            <a:spLocks noGrp="1"/>
          </p:cNvSpPr>
          <p:nvPr/>
        </p:nvSpPr>
        <p:spPr>
          <a:xfrm>
            <a:off x="571500" y="6457950"/>
            <a:ext cx="6477000" cy="171450"/>
          </a:xfrm>
          <a:prstGeom prst="rect">
            <a:avLst/>
          </a:prstGeom>
          <a:noFill/>
          <a:ln w="0">
            <a:noFill/>
            <a:prstDash val="solid"/>
          </a:ln>
        </p:spPr>
        <p:txBody>
          <a:bodyPr lIns="0" tIns="0" rIns="0" bIns="0" anchor="t">
            <a:normAutofit fontScale="95238"/>
          </a:bodyPr>
          <a:lstStyle/>
          <a:p>
            <a:pPr algn="l">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Grassrootech • practical AI for small organizations</a:t>
            </a:r>
          </a:p>
        </p:txBody>
      </p:sp>
      <p:sp>
        <p:nvSpPr>
          <p:cNvPr id="14" name="Rectangle 13">
            <a:extLst>
              <a:ext uri="{FF2B5EF4-FFF2-40B4-BE49-F238E27FC236}">
                <a16:creationId xmlns:a16="http://schemas.microsoft.com/office/drawing/2014/main" id="{6E7265B3-7428-4B45-A1D2-16B66C34362E}"/>
              </a:ext>
            </a:extLst>
          </p:cNvPr>
          <p:cNvSpPr>
            <a:spLocks noGrp="1"/>
          </p:cNvSpPr>
          <p:nvPr/>
        </p:nvSpPr>
        <p:spPr>
          <a:xfrm>
            <a:off x="11144250" y="6457950"/>
            <a:ext cx="476250" cy="171450"/>
          </a:xfrm>
          <a:prstGeom prst="rect">
            <a:avLst/>
          </a:prstGeom>
          <a:noFill/>
          <a:ln w="0">
            <a:noFill/>
            <a:prstDash val="solid"/>
          </a:ln>
        </p:spPr>
        <p:txBody>
          <a:bodyPr lIns="0" tIns="0" rIns="0" bIns="0" anchor="t">
            <a:normAutofit fontScale="95238"/>
          </a:bodyPr>
          <a:lstStyle/>
          <a:p>
            <a:pPr algn="r">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10</a:t>
            </a:r>
          </a:p>
        </p:txBody>
      </p:sp>
    </p:spTree>
    <p:extLst>
      <p:ext uri="{BB962C8B-B14F-4D97-AF65-F5344CB8AC3E}">
        <p14:creationId xmlns:p14="http://schemas.microsoft.com/office/powerpoint/2010/main" val="1942820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BA3BC649-9ED1-40AB-AE38-81B28FFC527F}"/>
              </a:ext>
            </a:extLst>
          </p:cNvPr>
          <p:cNvSpPr>
            <a:spLocks noGrp="1"/>
          </p:cNvSpPr>
          <p:nvPr/>
        </p:nvSpPr>
        <p:spPr>
          <a:xfrm>
            <a:off x="609600" y="400050"/>
            <a:ext cx="666750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A5004F"/>
                </a:solidFill>
                <a:latin typeface="Aptos Display"/>
                <a:ea typeface="Aptos Display"/>
                <a:cs typeface="Aptos Display"/>
              </a:defRPr>
            </a:pPr>
            <a:r>
              <a:rPr sz="1200" b="1" i="0">
                <a:solidFill>
                  <a:srgbClr val="A5004F"/>
                </a:solidFill>
                <a:latin typeface="Aptos Display"/>
                <a:ea typeface="Aptos Display"/>
                <a:cs typeface="Aptos Display"/>
              </a:rPr>
              <a:t>THE BRIDGE</a:t>
            </a:r>
          </a:p>
        </p:txBody>
      </p:sp>
      <p:sp>
        <p:nvSpPr>
          <p:cNvPr id="2" name="Rectangle 1">
            <a:extLst>
              <a:ext uri="{FF2B5EF4-FFF2-40B4-BE49-F238E27FC236}">
                <a16:creationId xmlns:a16="http://schemas.microsoft.com/office/drawing/2014/main" id="{A137D270-F078-4206-B467-21A36851FA7A}"/>
              </a:ext>
            </a:extLst>
          </p:cNvPr>
          <p:cNvSpPr>
            <a:spLocks noGrp="1"/>
          </p:cNvSpPr>
          <p:nvPr/>
        </p:nvSpPr>
        <p:spPr>
          <a:xfrm>
            <a:off x="609600" y="742950"/>
            <a:ext cx="10477500" cy="704850"/>
          </a:xfrm>
          <a:prstGeom prst="rect">
            <a:avLst/>
          </a:prstGeom>
          <a:noFill/>
          <a:ln w="0">
            <a:noFill/>
            <a:prstDash val="solid"/>
          </a:ln>
        </p:spPr>
        <p:txBody>
          <a:bodyPr lIns="0" tIns="0" rIns="0" bIns="0" anchor="t">
            <a:normAutofit/>
          </a:bodyPr>
          <a:lstStyle/>
          <a:p>
            <a:pPr algn="l">
              <a:lnSpc>
                <a:spcPct val="92000"/>
              </a:lnSpc>
              <a:buNone/>
              <a:defRPr sz="3150" b="1" i="0">
                <a:solidFill>
                  <a:srgbClr val="08122F"/>
                </a:solidFill>
                <a:latin typeface="Aptos Display"/>
                <a:ea typeface="Aptos Display"/>
                <a:cs typeface="Aptos Display"/>
              </a:defRPr>
            </a:pPr>
            <a:r>
              <a:rPr sz="3150" b="1" i="0">
                <a:solidFill>
                  <a:srgbClr val="08122F"/>
                </a:solidFill>
                <a:latin typeface="Aptos Display"/>
                <a:ea typeface="Aptos Display"/>
                <a:cs typeface="Aptos Display"/>
              </a:rPr>
              <a:t>Grassrootech is a practical example of the same shift</a:t>
            </a:r>
          </a:p>
        </p:txBody>
      </p:sp>
      <p:sp>
        <p:nvSpPr>
          <p:cNvPr id="3" name="Rounded Rectangle 2">
            <a:extLst>
              <a:ext uri="{FF2B5EF4-FFF2-40B4-BE49-F238E27FC236}">
                <a16:creationId xmlns:a16="http://schemas.microsoft.com/office/drawing/2014/main" id="{A3D8C405-1AA4-437F-99AE-0498B65CB935}"/>
              </a:ext>
            </a:extLst>
          </p:cNvPr>
          <p:cNvSpPr>
            <a:spLocks noGrp="1"/>
          </p:cNvSpPr>
          <p:nvPr/>
        </p:nvSpPr>
        <p:spPr>
          <a:xfrm>
            <a:off x="609600" y="1581150"/>
            <a:ext cx="1123950" cy="47625"/>
          </a:xfrm>
          <a:prstGeom prst="roundRect">
            <a:avLst>
              <a:gd name="adj" fmla="val 40000"/>
            </a:avLst>
          </a:prstGeom>
          <a:solidFill>
            <a:srgbClr val="2200B8"/>
          </a:solidFill>
          <a:ln w="0">
            <a:noFill/>
            <a:prstDash val="solid"/>
          </a:ln>
        </p:spPr>
        <p:txBody>
          <a:bodyPr/>
          <a:lstStyle/>
          <a:p>
            <a:endParaRPr lang="en-US"/>
          </a:p>
        </p:txBody>
      </p:sp>
      <p:sp>
        <p:nvSpPr>
          <p:cNvPr id="4" name="Rectangle 3">
            <a:extLst>
              <a:ext uri="{FF2B5EF4-FFF2-40B4-BE49-F238E27FC236}">
                <a16:creationId xmlns:a16="http://schemas.microsoft.com/office/drawing/2014/main" id="{69153553-4647-43ED-A721-7B02B7CEAFC3}"/>
              </a:ext>
            </a:extLst>
          </p:cNvPr>
          <p:cNvSpPr>
            <a:spLocks noGrp="1"/>
          </p:cNvSpPr>
          <p:nvPr/>
        </p:nvSpPr>
        <p:spPr>
          <a:xfrm>
            <a:off x="609600" y="1809750"/>
            <a:ext cx="9906000" cy="38100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A website can move from brochure → assistant → active front door.</a:t>
            </a:r>
          </a:p>
        </p:txBody>
      </p:sp>
      <p:sp>
        <p:nvSpPr>
          <p:cNvPr id="5" name="Rounded Rectangle 4">
            <a:extLst>
              <a:ext uri="{FF2B5EF4-FFF2-40B4-BE49-F238E27FC236}">
                <a16:creationId xmlns:a16="http://schemas.microsoft.com/office/drawing/2014/main" id="{BABE243D-C91F-4DFE-98E1-49882D14D122}"/>
              </a:ext>
            </a:extLst>
          </p:cNvPr>
          <p:cNvSpPr>
            <a:spLocks noGrp="1"/>
          </p:cNvSpPr>
          <p:nvPr/>
        </p:nvSpPr>
        <p:spPr>
          <a:xfrm>
            <a:off x="685800" y="2876550"/>
            <a:ext cx="3009900" cy="1809750"/>
          </a:xfrm>
          <a:prstGeom prst="roundRect">
            <a:avLst>
              <a:gd name="adj" fmla="val 9474"/>
            </a:avLst>
          </a:prstGeom>
          <a:solidFill>
            <a:srgbClr val="EEF3F7"/>
          </a:solidFill>
          <a:ln w="0">
            <a:noFill/>
            <a:prstDash val="solid"/>
          </a:ln>
        </p:spPr>
        <p:txBody>
          <a:bodyPr/>
          <a:lstStyle/>
          <a:p>
            <a:endParaRPr lang="en-US"/>
          </a:p>
        </p:txBody>
      </p:sp>
      <p:sp>
        <p:nvSpPr>
          <p:cNvPr id="6" name="Rectangle 5">
            <a:extLst>
              <a:ext uri="{FF2B5EF4-FFF2-40B4-BE49-F238E27FC236}">
                <a16:creationId xmlns:a16="http://schemas.microsoft.com/office/drawing/2014/main" id="{013B54A9-C6C4-46B6-AC43-4B6045CD1A37}"/>
              </a:ext>
            </a:extLst>
          </p:cNvPr>
          <p:cNvSpPr>
            <a:spLocks noGrp="1"/>
          </p:cNvSpPr>
          <p:nvPr/>
        </p:nvSpPr>
        <p:spPr>
          <a:xfrm>
            <a:off x="971550" y="3143250"/>
            <a:ext cx="1905000" cy="209550"/>
          </a:xfrm>
          <a:prstGeom prst="rect">
            <a:avLst/>
          </a:prstGeom>
          <a:noFill/>
          <a:ln w="0">
            <a:noFill/>
            <a:prstDash val="solid"/>
          </a:ln>
        </p:spPr>
        <p:txBody>
          <a:bodyPr lIns="0" tIns="0" rIns="0" bIns="0" anchor="t">
            <a:normAutofit/>
          </a:bodyPr>
          <a:lstStyle/>
          <a:p>
            <a:pPr algn="l">
              <a:lnSpc>
                <a:spcPct val="105000"/>
              </a:lnSpc>
              <a:buNone/>
              <a:defRPr sz="1275" b="1" i="0">
                <a:solidFill>
                  <a:srgbClr val="A5004F"/>
                </a:solidFill>
                <a:latin typeface="Aptos"/>
                <a:ea typeface="Aptos"/>
                <a:cs typeface="Aptos"/>
              </a:defRPr>
            </a:pPr>
            <a:r>
              <a:rPr sz="1275" b="1" i="0">
                <a:solidFill>
                  <a:srgbClr val="A5004F"/>
                </a:solidFill>
                <a:latin typeface="Aptos"/>
                <a:ea typeface="Aptos"/>
                <a:cs typeface="Aptos"/>
              </a:rPr>
              <a:t>BROCHURE</a:t>
            </a:r>
          </a:p>
        </p:txBody>
      </p:sp>
      <p:sp>
        <p:nvSpPr>
          <p:cNvPr id="7" name="Rectangle 6">
            <a:extLst>
              <a:ext uri="{FF2B5EF4-FFF2-40B4-BE49-F238E27FC236}">
                <a16:creationId xmlns:a16="http://schemas.microsoft.com/office/drawing/2014/main" id="{F92DFE22-63CA-42BD-B8DA-73BA079E5575}"/>
              </a:ext>
            </a:extLst>
          </p:cNvPr>
          <p:cNvSpPr>
            <a:spLocks noGrp="1"/>
          </p:cNvSpPr>
          <p:nvPr/>
        </p:nvSpPr>
        <p:spPr>
          <a:xfrm>
            <a:off x="971550" y="3524250"/>
            <a:ext cx="2190750" cy="552450"/>
          </a:xfrm>
          <a:prstGeom prst="rect">
            <a:avLst/>
          </a:prstGeom>
          <a:noFill/>
          <a:ln w="0">
            <a:noFill/>
            <a:prstDash val="solid"/>
          </a:ln>
        </p:spPr>
        <p:txBody>
          <a:bodyPr lIns="0" tIns="0" rIns="0" bIns="0" anchor="t">
            <a:normAutofit fontScale="91720" lnSpcReduction="20000"/>
          </a:bodyPr>
          <a:lstStyle/>
          <a:p>
            <a:pPr algn="l">
              <a:lnSpc>
                <a:spcPct val="105000"/>
              </a:lnSpc>
              <a:buNone/>
              <a:defRPr sz="2250" b="1" i="0">
                <a:solidFill>
                  <a:srgbClr val="08122F"/>
                </a:solidFill>
                <a:latin typeface="Aptos"/>
                <a:ea typeface="Aptos"/>
                <a:cs typeface="Aptos"/>
              </a:defRPr>
            </a:pPr>
            <a:r>
              <a:rPr sz="2250" b="1" i="0">
                <a:solidFill>
                  <a:srgbClr val="08122F"/>
                </a:solidFill>
                <a:latin typeface="Aptos"/>
                <a:ea typeface="Aptos"/>
                <a:cs typeface="Aptos"/>
              </a:rPr>
              <a:t>Tell people who</a:t>
            </a:r>
          </a:p>
          <a:p>
            <a:pPr algn="l">
              <a:lnSpc>
                <a:spcPct val="105000"/>
              </a:lnSpc>
              <a:buNone/>
              <a:defRPr sz="2250" b="1" i="0">
                <a:solidFill>
                  <a:srgbClr val="08122F"/>
                </a:solidFill>
                <a:latin typeface="Aptos"/>
                <a:ea typeface="Aptos"/>
                <a:cs typeface="Aptos"/>
              </a:defRPr>
            </a:pPr>
            <a:r>
              <a:rPr sz="2250" b="1" i="0">
                <a:solidFill>
                  <a:srgbClr val="08122F"/>
                </a:solidFill>
                <a:latin typeface="Aptos"/>
                <a:ea typeface="Aptos"/>
                <a:cs typeface="Aptos"/>
              </a:rPr>
              <a:t>you are</a:t>
            </a:r>
          </a:p>
        </p:txBody>
      </p:sp>
      <p:sp>
        <p:nvSpPr>
          <p:cNvPr id="8" name="Rounded Rectangle 7">
            <a:extLst>
              <a:ext uri="{FF2B5EF4-FFF2-40B4-BE49-F238E27FC236}">
                <a16:creationId xmlns:a16="http://schemas.microsoft.com/office/drawing/2014/main" id="{BB0D8222-CBEE-47A2-A182-7BFC4C68B213}"/>
              </a:ext>
            </a:extLst>
          </p:cNvPr>
          <p:cNvSpPr>
            <a:spLocks noGrp="1"/>
          </p:cNvSpPr>
          <p:nvPr/>
        </p:nvSpPr>
        <p:spPr>
          <a:xfrm>
            <a:off x="4572000" y="2876550"/>
            <a:ext cx="3009900" cy="1809750"/>
          </a:xfrm>
          <a:prstGeom prst="roundRect">
            <a:avLst>
              <a:gd name="adj" fmla="val 9474"/>
            </a:avLst>
          </a:prstGeom>
          <a:solidFill>
            <a:srgbClr val="2200B8"/>
          </a:solidFill>
          <a:ln w="0">
            <a:noFill/>
            <a:prstDash val="solid"/>
          </a:ln>
        </p:spPr>
        <p:txBody>
          <a:bodyPr/>
          <a:lstStyle/>
          <a:p>
            <a:endParaRPr lang="en-US"/>
          </a:p>
        </p:txBody>
      </p:sp>
      <p:sp>
        <p:nvSpPr>
          <p:cNvPr id="9" name="Rectangle 8">
            <a:extLst>
              <a:ext uri="{FF2B5EF4-FFF2-40B4-BE49-F238E27FC236}">
                <a16:creationId xmlns:a16="http://schemas.microsoft.com/office/drawing/2014/main" id="{17752EE4-6138-40E8-B18F-7377058BA15D}"/>
              </a:ext>
            </a:extLst>
          </p:cNvPr>
          <p:cNvSpPr>
            <a:spLocks noGrp="1"/>
          </p:cNvSpPr>
          <p:nvPr/>
        </p:nvSpPr>
        <p:spPr>
          <a:xfrm>
            <a:off x="4857750" y="3143250"/>
            <a:ext cx="1905000" cy="209550"/>
          </a:xfrm>
          <a:prstGeom prst="rect">
            <a:avLst/>
          </a:prstGeom>
          <a:noFill/>
          <a:ln w="0">
            <a:noFill/>
            <a:prstDash val="solid"/>
          </a:ln>
        </p:spPr>
        <p:txBody>
          <a:bodyPr lIns="0" tIns="0" rIns="0" bIns="0" anchor="t">
            <a:normAutofit/>
          </a:bodyPr>
          <a:lstStyle/>
          <a:p>
            <a:pPr algn="l">
              <a:lnSpc>
                <a:spcPct val="105000"/>
              </a:lnSpc>
              <a:buNone/>
              <a:defRPr sz="1275" b="1" i="0">
                <a:solidFill>
                  <a:srgbClr val="23D7E6"/>
                </a:solidFill>
                <a:latin typeface="Aptos"/>
                <a:ea typeface="Aptos"/>
                <a:cs typeface="Aptos"/>
              </a:defRPr>
            </a:pPr>
            <a:r>
              <a:rPr sz="1275" b="1" i="0">
                <a:solidFill>
                  <a:srgbClr val="23D7E6"/>
                </a:solidFill>
                <a:latin typeface="Aptos"/>
                <a:ea typeface="Aptos"/>
                <a:cs typeface="Aptos"/>
              </a:rPr>
              <a:t>ASSISTANT</a:t>
            </a:r>
          </a:p>
        </p:txBody>
      </p:sp>
      <p:sp>
        <p:nvSpPr>
          <p:cNvPr id="10" name="Rectangle 9">
            <a:extLst>
              <a:ext uri="{FF2B5EF4-FFF2-40B4-BE49-F238E27FC236}">
                <a16:creationId xmlns:a16="http://schemas.microsoft.com/office/drawing/2014/main" id="{0E0CD520-8720-48B2-BB0B-E2E22F03E60E}"/>
              </a:ext>
            </a:extLst>
          </p:cNvPr>
          <p:cNvSpPr>
            <a:spLocks noGrp="1"/>
          </p:cNvSpPr>
          <p:nvPr/>
        </p:nvSpPr>
        <p:spPr>
          <a:xfrm>
            <a:off x="4857750" y="3524250"/>
            <a:ext cx="2381250" cy="723900"/>
          </a:xfrm>
          <a:prstGeom prst="rect">
            <a:avLst/>
          </a:prstGeom>
          <a:noFill/>
          <a:ln w="0">
            <a:noFill/>
            <a:prstDash val="solid"/>
          </a:ln>
        </p:spPr>
        <p:txBody>
          <a:bodyPr lIns="0" tIns="0" rIns="0" bIns="0" anchor="t">
            <a:normAutofit fontScale="86825"/>
          </a:bodyPr>
          <a:lstStyle/>
          <a:p>
            <a:pPr algn="l">
              <a:lnSpc>
                <a:spcPct val="105000"/>
              </a:lnSpc>
              <a:buNone/>
              <a:defRPr sz="2250" b="1" i="0">
                <a:solidFill>
                  <a:srgbClr val="FFFFFF"/>
                </a:solidFill>
                <a:latin typeface="Aptos"/>
                <a:ea typeface="Aptos"/>
                <a:cs typeface="Aptos"/>
              </a:defRPr>
            </a:pPr>
            <a:r>
              <a:rPr sz="2250" b="1" i="0">
                <a:solidFill>
                  <a:srgbClr val="FFFFFF"/>
                </a:solidFill>
                <a:latin typeface="Aptos"/>
                <a:ea typeface="Aptos"/>
                <a:cs typeface="Aptos"/>
              </a:rPr>
              <a:t>Answer questions</a:t>
            </a:r>
          </a:p>
          <a:p>
            <a:pPr algn="l">
              <a:lnSpc>
                <a:spcPct val="105000"/>
              </a:lnSpc>
              <a:buNone/>
              <a:defRPr sz="2250" b="1" i="0">
                <a:solidFill>
                  <a:srgbClr val="FFFFFF"/>
                </a:solidFill>
                <a:latin typeface="Aptos"/>
                <a:ea typeface="Aptos"/>
                <a:cs typeface="Aptos"/>
              </a:defRPr>
            </a:pPr>
            <a:r>
              <a:rPr sz="2250" b="1" i="0">
                <a:solidFill>
                  <a:srgbClr val="FFFFFF"/>
                </a:solidFill>
                <a:latin typeface="Aptos"/>
                <a:ea typeface="Aptos"/>
                <a:cs typeface="Aptos"/>
              </a:rPr>
              <a:t>and capture interest</a:t>
            </a:r>
          </a:p>
        </p:txBody>
      </p:sp>
      <p:sp>
        <p:nvSpPr>
          <p:cNvPr id="11" name="Rounded Rectangle 10">
            <a:extLst>
              <a:ext uri="{FF2B5EF4-FFF2-40B4-BE49-F238E27FC236}">
                <a16:creationId xmlns:a16="http://schemas.microsoft.com/office/drawing/2014/main" id="{240A9162-EF45-4F5E-A324-DED3C44D1AE8}"/>
              </a:ext>
            </a:extLst>
          </p:cNvPr>
          <p:cNvSpPr>
            <a:spLocks noGrp="1"/>
          </p:cNvSpPr>
          <p:nvPr/>
        </p:nvSpPr>
        <p:spPr>
          <a:xfrm>
            <a:off x="8458200" y="2876550"/>
            <a:ext cx="3009900" cy="1809750"/>
          </a:xfrm>
          <a:prstGeom prst="roundRect">
            <a:avLst>
              <a:gd name="adj" fmla="val 9474"/>
            </a:avLst>
          </a:prstGeom>
          <a:solidFill>
            <a:srgbClr val="B0D65A"/>
          </a:solidFill>
          <a:ln w="0">
            <a:noFill/>
            <a:prstDash val="solid"/>
          </a:ln>
        </p:spPr>
        <p:txBody>
          <a:bodyPr/>
          <a:lstStyle/>
          <a:p>
            <a:endParaRPr lang="en-US"/>
          </a:p>
        </p:txBody>
      </p:sp>
      <p:sp>
        <p:nvSpPr>
          <p:cNvPr id="12" name="Rectangle 11">
            <a:extLst>
              <a:ext uri="{FF2B5EF4-FFF2-40B4-BE49-F238E27FC236}">
                <a16:creationId xmlns:a16="http://schemas.microsoft.com/office/drawing/2014/main" id="{95A2D183-B2FC-4D93-B859-BACCEEF71E18}"/>
              </a:ext>
            </a:extLst>
          </p:cNvPr>
          <p:cNvSpPr>
            <a:spLocks noGrp="1"/>
          </p:cNvSpPr>
          <p:nvPr/>
        </p:nvSpPr>
        <p:spPr>
          <a:xfrm>
            <a:off x="8743950" y="3143250"/>
            <a:ext cx="1905000" cy="209550"/>
          </a:xfrm>
          <a:prstGeom prst="rect">
            <a:avLst/>
          </a:prstGeom>
          <a:noFill/>
          <a:ln w="0">
            <a:noFill/>
            <a:prstDash val="solid"/>
          </a:ln>
        </p:spPr>
        <p:txBody>
          <a:bodyPr lIns="0" tIns="0" rIns="0" bIns="0" anchor="t">
            <a:normAutofit/>
          </a:bodyPr>
          <a:lstStyle/>
          <a:p>
            <a:pPr algn="l">
              <a:lnSpc>
                <a:spcPct val="105000"/>
              </a:lnSpc>
              <a:buNone/>
              <a:defRPr sz="1275" b="1" i="0">
                <a:solidFill>
                  <a:srgbClr val="08122F"/>
                </a:solidFill>
                <a:latin typeface="Aptos"/>
                <a:ea typeface="Aptos"/>
                <a:cs typeface="Aptos"/>
              </a:defRPr>
            </a:pPr>
            <a:r>
              <a:rPr sz="1275" b="1" i="0">
                <a:solidFill>
                  <a:srgbClr val="08122F"/>
                </a:solidFill>
                <a:latin typeface="Aptos"/>
                <a:ea typeface="Aptos"/>
                <a:cs typeface="Aptos"/>
              </a:rPr>
              <a:t>FRONT DOOR</a:t>
            </a:r>
          </a:p>
        </p:txBody>
      </p:sp>
      <p:sp>
        <p:nvSpPr>
          <p:cNvPr id="13" name="Rectangle 12">
            <a:extLst>
              <a:ext uri="{FF2B5EF4-FFF2-40B4-BE49-F238E27FC236}">
                <a16:creationId xmlns:a16="http://schemas.microsoft.com/office/drawing/2014/main" id="{18E6A8C3-8DED-484E-B37E-BA777DE379E2}"/>
              </a:ext>
            </a:extLst>
          </p:cNvPr>
          <p:cNvSpPr>
            <a:spLocks noGrp="1"/>
          </p:cNvSpPr>
          <p:nvPr/>
        </p:nvSpPr>
        <p:spPr>
          <a:xfrm>
            <a:off x="8743950" y="3524250"/>
            <a:ext cx="2381250" cy="723900"/>
          </a:xfrm>
          <a:prstGeom prst="rect">
            <a:avLst/>
          </a:prstGeom>
          <a:noFill/>
          <a:ln w="0">
            <a:noFill/>
            <a:prstDash val="solid"/>
          </a:ln>
        </p:spPr>
        <p:txBody>
          <a:bodyPr lIns="0" tIns="0" rIns="0" bIns="0" anchor="t">
            <a:normAutofit fontScale="98228"/>
          </a:bodyPr>
          <a:lstStyle/>
          <a:p>
            <a:pPr algn="l">
              <a:lnSpc>
                <a:spcPct val="105000"/>
              </a:lnSpc>
              <a:buNone/>
              <a:defRPr sz="2250" b="1" i="0">
                <a:solidFill>
                  <a:srgbClr val="08122F"/>
                </a:solidFill>
                <a:latin typeface="Aptos"/>
                <a:ea typeface="Aptos"/>
                <a:cs typeface="Aptos"/>
              </a:defRPr>
            </a:pPr>
            <a:r>
              <a:rPr sz="2250" b="1" i="0">
                <a:solidFill>
                  <a:srgbClr val="08122F"/>
                </a:solidFill>
                <a:latin typeface="Aptos"/>
                <a:ea typeface="Aptos"/>
                <a:cs typeface="Aptos"/>
              </a:rPr>
              <a:t>Connect a person</a:t>
            </a:r>
          </a:p>
          <a:p>
            <a:pPr algn="l">
              <a:lnSpc>
                <a:spcPct val="105000"/>
              </a:lnSpc>
              <a:buNone/>
              <a:defRPr sz="2250" b="1" i="0">
                <a:solidFill>
                  <a:srgbClr val="08122F"/>
                </a:solidFill>
                <a:latin typeface="Aptos"/>
                <a:ea typeface="Aptos"/>
                <a:cs typeface="Aptos"/>
              </a:defRPr>
            </a:pPr>
            <a:r>
              <a:rPr sz="2250" b="1" i="0">
                <a:solidFill>
                  <a:srgbClr val="08122F"/>
                </a:solidFill>
                <a:latin typeface="Aptos"/>
                <a:ea typeface="Aptos"/>
                <a:cs typeface="Aptos"/>
              </a:rPr>
              <a:t>to the next step</a:t>
            </a:r>
          </a:p>
        </p:txBody>
      </p:sp>
      <p:sp>
        <p:nvSpPr>
          <p:cNvPr id="14" name="Rectangle 13">
            <a:extLst>
              <a:ext uri="{FF2B5EF4-FFF2-40B4-BE49-F238E27FC236}">
                <a16:creationId xmlns:a16="http://schemas.microsoft.com/office/drawing/2014/main" id="{DCE82A87-FED9-4A1A-B21C-829A9E0828B7}"/>
              </a:ext>
            </a:extLst>
          </p:cNvPr>
          <p:cNvSpPr>
            <a:spLocks noGrp="1"/>
          </p:cNvSpPr>
          <p:nvPr/>
        </p:nvSpPr>
        <p:spPr>
          <a:xfrm>
            <a:off x="685800" y="5334000"/>
            <a:ext cx="9715500" cy="495300"/>
          </a:xfrm>
          <a:prstGeom prst="rect">
            <a:avLst/>
          </a:prstGeom>
          <a:noFill/>
          <a:ln w="0">
            <a:noFill/>
            <a:prstDash val="solid"/>
          </a:ln>
        </p:spPr>
        <p:txBody>
          <a:bodyPr lIns="0" tIns="0" rIns="0" bIns="0" anchor="t">
            <a:normAutofit fontScale="89394"/>
          </a:bodyPr>
          <a:lstStyle/>
          <a:p>
            <a:pPr algn="l">
              <a:lnSpc>
                <a:spcPct val="105000"/>
              </a:lnSpc>
              <a:buNone/>
              <a:defRPr sz="2025" b="1" i="0">
                <a:solidFill>
                  <a:srgbClr val="2200B8"/>
                </a:solidFill>
                <a:latin typeface="Aptos"/>
                <a:ea typeface="Aptos"/>
                <a:cs typeface="Aptos"/>
              </a:defRPr>
            </a:pPr>
            <a:r>
              <a:rPr sz="2025" b="1" i="0">
                <a:solidFill>
                  <a:srgbClr val="2200B8"/>
                </a:solidFill>
                <a:latin typeface="Aptos"/>
                <a:ea typeface="Aptos"/>
                <a:cs typeface="Aptos"/>
              </a:rPr>
              <a:t>The website becomes a helpful first conversation—without pretending to replace people.</a:t>
            </a:r>
          </a:p>
        </p:txBody>
      </p:sp>
      <p:sp>
        <p:nvSpPr>
          <p:cNvPr id="15" name="Rectangle 14">
            <a:extLst>
              <a:ext uri="{FF2B5EF4-FFF2-40B4-BE49-F238E27FC236}">
                <a16:creationId xmlns:a16="http://schemas.microsoft.com/office/drawing/2014/main" id="{6AC03780-1986-409E-828D-2AAF23E5482B}"/>
              </a:ext>
            </a:extLst>
          </p:cNvPr>
          <p:cNvSpPr>
            <a:spLocks noGrp="1"/>
          </p:cNvSpPr>
          <p:nvPr/>
        </p:nvSpPr>
        <p:spPr>
          <a:xfrm>
            <a:off x="571500" y="6457950"/>
            <a:ext cx="6477000" cy="171450"/>
          </a:xfrm>
          <a:prstGeom prst="rect">
            <a:avLst/>
          </a:prstGeom>
          <a:noFill/>
          <a:ln w="0">
            <a:noFill/>
            <a:prstDash val="solid"/>
          </a:ln>
        </p:spPr>
        <p:txBody>
          <a:bodyPr lIns="0" tIns="0" rIns="0" bIns="0" anchor="t">
            <a:normAutofit fontScale="95238"/>
          </a:bodyPr>
          <a:lstStyle/>
          <a:p>
            <a:pPr algn="l">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The Past, Present &amp; Future of AI</a:t>
            </a:r>
          </a:p>
        </p:txBody>
      </p:sp>
      <p:sp>
        <p:nvSpPr>
          <p:cNvPr id="16" name="Rectangle 15">
            <a:extLst>
              <a:ext uri="{FF2B5EF4-FFF2-40B4-BE49-F238E27FC236}">
                <a16:creationId xmlns:a16="http://schemas.microsoft.com/office/drawing/2014/main" id="{ED4DB643-0A8F-4F09-91CF-3A3C65AD3FA1}"/>
              </a:ext>
            </a:extLst>
          </p:cNvPr>
          <p:cNvSpPr>
            <a:spLocks noGrp="1"/>
          </p:cNvSpPr>
          <p:nvPr/>
        </p:nvSpPr>
        <p:spPr>
          <a:xfrm>
            <a:off x="11144250" y="6457950"/>
            <a:ext cx="476250" cy="171450"/>
          </a:xfrm>
          <a:prstGeom prst="rect">
            <a:avLst/>
          </a:prstGeom>
          <a:noFill/>
          <a:ln w="0">
            <a:noFill/>
            <a:prstDash val="solid"/>
          </a:ln>
        </p:spPr>
        <p:txBody>
          <a:bodyPr lIns="0" tIns="0" rIns="0" bIns="0" anchor="t">
            <a:normAutofit fontScale="95238"/>
          </a:bodyPr>
          <a:lstStyle/>
          <a:p>
            <a:pPr algn="r">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11</a:t>
            </a:r>
          </a:p>
        </p:txBody>
      </p:sp>
    </p:spTree>
    <p:extLst>
      <p:ext uri="{BB962C8B-B14F-4D97-AF65-F5344CB8AC3E}">
        <p14:creationId xmlns:p14="http://schemas.microsoft.com/office/powerpoint/2010/main" val="193174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06783-05D0-4F03-9D36-AB34CF5BBB6E}"/>
              </a:ext>
            </a:extLst>
          </p:cNvPr>
          <p:cNvSpPr>
            <a:spLocks noGrp="1"/>
          </p:cNvSpPr>
          <p:nvPr/>
        </p:nvSpPr>
        <p:spPr>
          <a:xfrm>
            <a:off x="609600" y="400050"/>
            <a:ext cx="666750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A5004F"/>
                </a:solidFill>
                <a:latin typeface="Aptos Display"/>
                <a:ea typeface="Aptos Display"/>
                <a:cs typeface="Aptos Display"/>
              </a:defRPr>
            </a:pPr>
            <a:r>
              <a:rPr sz="1200" b="1" i="0">
                <a:solidFill>
                  <a:srgbClr val="A5004F"/>
                </a:solidFill>
                <a:latin typeface="Aptos Display"/>
                <a:ea typeface="Aptos Display"/>
                <a:cs typeface="Aptos Display"/>
              </a:rPr>
              <a:t>WHERE CODEX FITS</a:t>
            </a:r>
          </a:p>
        </p:txBody>
      </p:sp>
      <p:sp>
        <p:nvSpPr>
          <p:cNvPr id="2" name="Rectangle 1">
            <a:extLst>
              <a:ext uri="{FF2B5EF4-FFF2-40B4-BE49-F238E27FC236}">
                <a16:creationId xmlns:a16="http://schemas.microsoft.com/office/drawing/2014/main" id="{46F912E7-C137-41D1-AC52-6DA068D7D401}"/>
              </a:ext>
            </a:extLst>
          </p:cNvPr>
          <p:cNvSpPr>
            <a:spLocks noGrp="1"/>
          </p:cNvSpPr>
          <p:nvPr/>
        </p:nvSpPr>
        <p:spPr>
          <a:xfrm>
            <a:off x="609600" y="742950"/>
            <a:ext cx="10287000" cy="704850"/>
          </a:xfrm>
          <a:prstGeom prst="rect">
            <a:avLst/>
          </a:prstGeom>
          <a:noFill/>
          <a:ln w="0">
            <a:noFill/>
            <a:prstDash val="solid"/>
          </a:ln>
        </p:spPr>
        <p:txBody>
          <a:bodyPr lIns="0" tIns="0" rIns="0" bIns="0" anchor="t">
            <a:normAutofit/>
          </a:bodyPr>
          <a:lstStyle/>
          <a:p>
            <a:pPr algn="l">
              <a:lnSpc>
                <a:spcPct val="92000"/>
              </a:lnSpc>
              <a:buNone/>
              <a:defRPr sz="3150" b="1" i="0">
                <a:solidFill>
                  <a:srgbClr val="08122F"/>
                </a:solidFill>
                <a:latin typeface="Aptos Display"/>
                <a:ea typeface="Aptos Display"/>
                <a:cs typeface="Aptos Display"/>
              </a:defRPr>
            </a:pPr>
            <a:r>
              <a:rPr sz="3150" b="1" i="0">
                <a:solidFill>
                  <a:srgbClr val="08122F"/>
                </a:solidFill>
                <a:latin typeface="Aptos Display"/>
                <a:ea typeface="Aptos Display"/>
                <a:cs typeface="Aptos Display"/>
              </a:rPr>
              <a:t>ChatGPT + Codex: connected, different jobs</a:t>
            </a:r>
          </a:p>
        </p:txBody>
      </p:sp>
      <p:sp>
        <p:nvSpPr>
          <p:cNvPr id="3" name="Rounded Rectangle 2">
            <a:extLst>
              <a:ext uri="{FF2B5EF4-FFF2-40B4-BE49-F238E27FC236}">
                <a16:creationId xmlns:a16="http://schemas.microsoft.com/office/drawing/2014/main" id="{E51550D2-AB71-45CC-82E1-0D826051993D}"/>
              </a:ext>
            </a:extLst>
          </p:cNvPr>
          <p:cNvSpPr>
            <a:spLocks noGrp="1"/>
          </p:cNvSpPr>
          <p:nvPr/>
        </p:nvSpPr>
        <p:spPr>
          <a:xfrm>
            <a:off x="609600" y="1581150"/>
            <a:ext cx="1123950" cy="47625"/>
          </a:xfrm>
          <a:prstGeom prst="roundRect">
            <a:avLst>
              <a:gd name="adj" fmla="val 40000"/>
            </a:avLst>
          </a:prstGeom>
          <a:solidFill>
            <a:srgbClr val="2200B8"/>
          </a:solidFill>
          <a:ln w="0">
            <a:noFill/>
            <a:prstDash val="solid"/>
          </a:ln>
        </p:spPr>
        <p:txBody>
          <a:bodyPr/>
          <a:lstStyle/>
          <a:p>
            <a:endParaRPr lang="en-US"/>
          </a:p>
        </p:txBody>
      </p:sp>
      <p:sp>
        <p:nvSpPr>
          <p:cNvPr id="4" name="Rectangle 3">
            <a:extLst>
              <a:ext uri="{FF2B5EF4-FFF2-40B4-BE49-F238E27FC236}">
                <a16:creationId xmlns:a16="http://schemas.microsoft.com/office/drawing/2014/main" id="{8D6501E4-6C5B-47E3-8A22-0A00CE728E15}"/>
              </a:ext>
            </a:extLst>
          </p:cNvPr>
          <p:cNvSpPr>
            <a:spLocks noGrp="1"/>
          </p:cNvSpPr>
          <p:nvPr/>
        </p:nvSpPr>
        <p:spPr>
          <a:xfrm>
            <a:off x="609600" y="1809750"/>
            <a:ext cx="10001250" cy="38100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They are related experiences with different strengths.</a:t>
            </a:r>
          </a:p>
        </p:txBody>
      </p:sp>
      <p:sp>
        <p:nvSpPr>
          <p:cNvPr id="5" name="Rounded Rectangle 4">
            <a:extLst>
              <a:ext uri="{FF2B5EF4-FFF2-40B4-BE49-F238E27FC236}">
                <a16:creationId xmlns:a16="http://schemas.microsoft.com/office/drawing/2014/main" id="{4E6B5BE5-6C59-49AF-B405-529AE35466A5}"/>
              </a:ext>
            </a:extLst>
          </p:cNvPr>
          <p:cNvSpPr>
            <a:spLocks noGrp="1"/>
          </p:cNvSpPr>
          <p:nvPr/>
        </p:nvSpPr>
        <p:spPr>
          <a:xfrm>
            <a:off x="685800" y="2800350"/>
            <a:ext cx="4857750" cy="2343150"/>
          </a:xfrm>
          <a:prstGeom prst="roundRect">
            <a:avLst>
              <a:gd name="adj" fmla="val 8943"/>
            </a:avLst>
          </a:prstGeom>
          <a:solidFill>
            <a:srgbClr val="FFFFFF"/>
          </a:solidFill>
          <a:ln w="0">
            <a:noFill/>
            <a:prstDash val="solid"/>
          </a:ln>
        </p:spPr>
        <p:txBody>
          <a:bodyPr/>
          <a:lstStyle/>
          <a:p>
            <a:endParaRPr lang="en-US"/>
          </a:p>
        </p:txBody>
      </p:sp>
      <p:sp>
        <p:nvSpPr>
          <p:cNvPr id="6" name="Rectangle 5">
            <a:extLst>
              <a:ext uri="{FF2B5EF4-FFF2-40B4-BE49-F238E27FC236}">
                <a16:creationId xmlns:a16="http://schemas.microsoft.com/office/drawing/2014/main" id="{FD3C801F-98B6-487D-933C-91FCA3C6104E}"/>
              </a:ext>
            </a:extLst>
          </p:cNvPr>
          <p:cNvSpPr>
            <a:spLocks noGrp="1"/>
          </p:cNvSpPr>
          <p:nvPr/>
        </p:nvSpPr>
        <p:spPr>
          <a:xfrm>
            <a:off x="1028700" y="3124200"/>
            <a:ext cx="2286000" cy="228600"/>
          </a:xfrm>
          <a:prstGeom prst="rect">
            <a:avLst/>
          </a:prstGeom>
          <a:noFill/>
          <a:ln w="0">
            <a:noFill/>
            <a:prstDash val="solid"/>
          </a:ln>
        </p:spPr>
        <p:txBody>
          <a:bodyPr lIns="0" tIns="0" rIns="0" bIns="0" anchor="t">
            <a:normAutofit/>
          </a:bodyPr>
          <a:lstStyle/>
          <a:p>
            <a:pPr algn="l">
              <a:lnSpc>
                <a:spcPct val="105000"/>
              </a:lnSpc>
              <a:buNone/>
              <a:defRPr sz="1350" b="1" i="0">
                <a:solidFill>
                  <a:srgbClr val="A5004F"/>
                </a:solidFill>
                <a:latin typeface="Aptos"/>
                <a:ea typeface="Aptos"/>
                <a:cs typeface="Aptos"/>
              </a:defRPr>
            </a:pPr>
            <a:r>
              <a:rPr sz="1350" b="1" i="0">
                <a:solidFill>
                  <a:srgbClr val="A5004F"/>
                </a:solidFill>
                <a:latin typeface="Aptos"/>
                <a:ea typeface="Aptos"/>
                <a:cs typeface="Aptos"/>
              </a:rPr>
              <a:t>CHATGPT</a:t>
            </a:r>
          </a:p>
        </p:txBody>
      </p:sp>
      <p:sp>
        <p:nvSpPr>
          <p:cNvPr id="7" name="Rectangle 6">
            <a:extLst>
              <a:ext uri="{FF2B5EF4-FFF2-40B4-BE49-F238E27FC236}">
                <a16:creationId xmlns:a16="http://schemas.microsoft.com/office/drawing/2014/main" id="{C142FDD0-0BED-437F-8CAB-E31FFA0B0F7D}"/>
              </a:ext>
            </a:extLst>
          </p:cNvPr>
          <p:cNvSpPr>
            <a:spLocks noGrp="1"/>
          </p:cNvSpPr>
          <p:nvPr/>
        </p:nvSpPr>
        <p:spPr>
          <a:xfrm>
            <a:off x="1028700" y="3524250"/>
            <a:ext cx="3429000" cy="400050"/>
          </a:xfrm>
          <a:prstGeom prst="rect">
            <a:avLst/>
          </a:prstGeom>
          <a:noFill/>
          <a:ln w="0">
            <a:noFill/>
            <a:prstDash val="solid"/>
          </a:ln>
        </p:spPr>
        <p:txBody>
          <a:bodyPr lIns="0" tIns="0" rIns="0" bIns="0" anchor="t">
            <a:normAutofit fontScale="98039"/>
          </a:bodyPr>
          <a:lstStyle/>
          <a:p>
            <a:pPr algn="l">
              <a:lnSpc>
                <a:spcPct val="105000"/>
              </a:lnSpc>
              <a:buNone/>
              <a:defRPr sz="2550" b="1" i="0">
                <a:solidFill>
                  <a:srgbClr val="08122F"/>
                </a:solidFill>
                <a:latin typeface="Aptos"/>
                <a:ea typeface="Aptos"/>
                <a:cs typeface="Aptos"/>
              </a:defRPr>
            </a:pPr>
            <a:r>
              <a:rPr sz="2550" b="1" i="0">
                <a:solidFill>
                  <a:srgbClr val="08122F"/>
                </a:solidFill>
                <a:latin typeface="Aptos"/>
                <a:ea typeface="Aptos"/>
                <a:cs typeface="Aptos"/>
              </a:rPr>
              <a:t>Think with me</a:t>
            </a:r>
          </a:p>
        </p:txBody>
      </p:sp>
      <p:sp>
        <p:nvSpPr>
          <p:cNvPr id="8" name="Rectangle 7">
            <a:extLst>
              <a:ext uri="{FF2B5EF4-FFF2-40B4-BE49-F238E27FC236}">
                <a16:creationId xmlns:a16="http://schemas.microsoft.com/office/drawing/2014/main" id="{120DABE9-C31D-406A-854F-009548B4E674}"/>
              </a:ext>
            </a:extLst>
          </p:cNvPr>
          <p:cNvSpPr>
            <a:spLocks noGrp="1"/>
          </p:cNvSpPr>
          <p:nvPr/>
        </p:nvSpPr>
        <p:spPr>
          <a:xfrm>
            <a:off x="1028700" y="4210050"/>
            <a:ext cx="3714750" cy="55245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Ask questions • explore ideas</a:t>
            </a:r>
          </a:p>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create drafts • learn something new</a:t>
            </a:r>
          </a:p>
        </p:txBody>
      </p:sp>
      <p:sp>
        <p:nvSpPr>
          <p:cNvPr id="9" name="Rounded Rectangle 8">
            <a:extLst>
              <a:ext uri="{FF2B5EF4-FFF2-40B4-BE49-F238E27FC236}">
                <a16:creationId xmlns:a16="http://schemas.microsoft.com/office/drawing/2014/main" id="{1B909AB6-13E5-455F-9B4F-14EFB4608244}"/>
              </a:ext>
            </a:extLst>
          </p:cNvPr>
          <p:cNvSpPr>
            <a:spLocks noGrp="1"/>
          </p:cNvSpPr>
          <p:nvPr/>
        </p:nvSpPr>
        <p:spPr>
          <a:xfrm>
            <a:off x="6648450" y="2800350"/>
            <a:ext cx="4857750" cy="2343150"/>
          </a:xfrm>
          <a:prstGeom prst="roundRect">
            <a:avLst>
              <a:gd name="adj" fmla="val 8943"/>
            </a:avLst>
          </a:prstGeom>
          <a:solidFill>
            <a:srgbClr val="10204B"/>
          </a:solidFill>
          <a:ln w="19050">
            <a:solidFill>
              <a:srgbClr val="23D7E6"/>
            </a:solidFill>
            <a:prstDash val="solid"/>
          </a:ln>
        </p:spPr>
        <p:txBody>
          <a:bodyPr/>
          <a:lstStyle/>
          <a:p>
            <a:endParaRPr lang="en-US"/>
          </a:p>
        </p:txBody>
      </p:sp>
      <p:sp>
        <p:nvSpPr>
          <p:cNvPr id="10" name="Rectangle 9">
            <a:extLst>
              <a:ext uri="{FF2B5EF4-FFF2-40B4-BE49-F238E27FC236}">
                <a16:creationId xmlns:a16="http://schemas.microsoft.com/office/drawing/2014/main" id="{236ABC8F-6BEE-433A-B852-BEAA6F57174D}"/>
              </a:ext>
            </a:extLst>
          </p:cNvPr>
          <p:cNvSpPr>
            <a:spLocks noGrp="1"/>
          </p:cNvSpPr>
          <p:nvPr/>
        </p:nvSpPr>
        <p:spPr>
          <a:xfrm>
            <a:off x="6991350" y="3124200"/>
            <a:ext cx="2286000" cy="228600"/>
          </a:xfrm>
          <a:prstGeom prst="rect">
            <a:avLst/>
          </a:prstGeom>
          <a:noFill/>
          <a:ln w="0">
            <a:noFill/>
            <a:prstDash val="solid"/>
          </a:ln>
        </p:spPr>
        <p:txBody>
          <a:bodyPr lIns="0" tIns="0" rIns="0" bIns="0" anchor="t">
            <a:normAutofit/>
          </a:bodyPr>
          <a:lstStyle/>
          <a:p>
            <a:pPr algn="l">
              <a:lnSpc>
                <a:spcPct val="105000"/>
              </a:lnSpc>
              <a:buNone/>
              <a:defRPr sz="1350" b="1" i="0">
                <a:solidFill>
                  <a:srgbClr val="23D7E6"/>
                </a:solidFill>
                <a:latin typeface="Aptos"/>
                <a:ea typeface="Aptos"/>
                <a:cs typeface="Aptos"/>
              </a:defRPr>
            </a:pPr>
            <a:r>
              <a:rPr sz="1350" b="1" i="0">
                <a:solidFill>
                  <a:srgbClr val="23D7E6"/>
                </a:solidFill>
                <a:latin typeface="Aptos"/>
                <a:ea typeface="Aptos"/>
                <a:cs typeface="Aptos"/>
              </a:rPr>
              <a:t>CODEX</a:t>
            </a:r>
          </a:p>
        </p:txBody>
      </p:sp>
      <p:sp>
        <p:nvSpPr>
          <p:cNvPr id="11" name="Rectangle 10">
            <a:extLst>
              <a:ext uri="{FF2B5EF4-FFF2-40B4-BE49-F238E27FC236}">
                <a16:creationId xmlns:a16="http://schemas.microsoft.com/office/drawing/2014/main" id="{30316E3A-0306-4D6C-B1ED-0FFDA8A323CB}"/>
              </a:ext>
            </a:extLst>
          </p:cNvPr>
          <p:cNvSpPr>
            <a:spLocks noGrp="1"/>
          </p:cNvSpPr>
          <p:nvPr/>
        </p:nvSpPr>
        <p:spPr>
          <a:xfrm>
            <a:off x="6991350" y="3524250"/>
            <a:ext cx="4000500" cy="400050"/>
          </a:xfrm>
          <a:prstGeom prst="rect">
            <a:avLst/>
          </a:prstGeom>
          <a:noFill/>
          <a:ln w="0">
            <a:noFill/>
            <a:prstDash val="solid"/>
          </a:ln>
        </p:spPr>
        <p:txBody>
          <a:bodyPr lIns="0" tIns="0" rIns="0" bIns="0" anchor="t">
            <a:normAutofit fontScale="98039"/>
          </a:bodyPr>
          <a:lstStyle/>
          <a:p>
            <a:pPr algn="l">
              <a:lnSpc>
                <a:spcPct val="105000"/>
              </a:lnSpc>
              <a:buNone/>
              <a:defRPr sz="2550" b="1" i="0">
                <a:solidFill>
                  <a:srgbClr val="FFFFFF"/>
                </a:solidFill>
                <a:latin typeface="Aptos"/>
                <a:ea typeface="Aptos"/>
                <a:cs typeface="Aptos"/>
              </a:defRPr>
            </a:pPr>
            <a:r>
              <a:rPr sz="2550" b="1" i="0">
                <a:solidFill>
                  <a:srgbClr val="FFFFFF"/>
                </a:solidFill>
                <a:latin typeface="Aptos"/>
                <a:ea typeface="Aptos"/>
                <a:cs typeface="Aptos"/>
              </a:rPr>
              <a:t>Move work forward</a:t>
            </a:r>
          </a:p>
        </p:txBody>
      </p:sp>
      <p:sp>
        <p:nvSpPr>
          <p:cNvPr id="12" name="Rectangle 11">
            <a:extLst>
              <a:ext uri="{FF2B5EF4-FFF2-40B4-BE49-F238E27FC236}">
                <a16:creationId xmlns:a16="http://schemas.microsoft.com/office/drawing/2014/main" id="{D85EC800-4CF6-4015-AB6F-CA64851A632A}"/>
              </a:ext>
            </a:extLst>
          </p:cNvPr>
          <p:cNvSpPr>
            <a:spLocks noGrp="1"/>
          </p:cNvSpPr>
          <p:nvPr/>
        </p:nvSpPr>
        <p:spPr>
          <a:xfrm>
            <a:off x="6991350" y="4210050"/>
            <a:ext cx="3714750" cy="552450"/>
          </a:xfrm>
          <a:prstGeom prst="rect">
            <a:avLst/>
          </a:prstGeom>
          <a:noFill/>
          <a:ln w="0">
            <a:noFill/>
            <a:prstDash val="solid"/>
          </a:ln>
        </p:spPr>
        <p:txBody>
          <a:bodyPr lIns="0" tIns="0" rIns="0" bIns="0" anchor="t">
            <a:normAutofit/>
          </a:bodyPr>
          <a:lstStyle/>
          <a:p>
            <a:pPr algn="l">
              <a:lnSpc>
                <a:spcPct val="105000"/>
              </a:lnSpc>
              <a:buNone/>
              <a:defRPr sz="1650" b="0" i="0">
                <a:solidFill>
                  <a:srgbClr val="9AFCFF"/>
                </a:solidFill>
                <a:latin typeface="Aptos"/>
                <a:ea typeface="Aptos"/>
                <a:cs typeface="Aptos"/>
              </a:defRPr>
            </a:pPr>
            <a:r>
              <a:rPr sz="1650" b="0" i="0">
                <a:solidFill>
                  <a:srgbClr val="9AFCFF"/>
                </a:solidFill>
                <a:latin typeface="Aptos"/>
                <a:ea typeface="Aptos"/>
                <a:cs typeface="Aptos"/>
              </a:rPr>
              <a:t>Work with files • tools • code</a:t>
            </a:r>
          </a:p>
          <a:p>
            <a:pPr algn="l">
              <a:lnSpc>
                <a:spcPct val="105000"/>
              </a:lnSpc>
              <a:buNone/>
              <a:defRPr sz="1650" b="0" i="0">
                <a:solidFill>
                  <a:srgbClr val="9AFCFF"/>
                </a:solidFill>
                <a:latin typeface="Aptos"/>
                <a:ea typeface="Aptos"/>
                <a:cs typeface="Aptos"/>
              </a:defRPr>
            </a:pPr>
            <a:r>
              <a:rPr sz="1650" b="0" i="0">
                <a:solidFill>
                  <a:srgbClr val="9AFCFF"/>
                </a:solidFill>
                <a:latin typeface="Aptos"/>
                <a:ea typeface="Aptos"/>
                <a:cs typeface="Aptos"/>
              </a:rPr>
              <a:t>build, debug, test, and ship</a:t>
            </a:r>
          </a:p>
        </p:txBody>
      </p:sp>
      <p:sp>
        <p:nvSpPr>
          <p:cNvPr id="13" name="Rectangle 12">
            <a:extLst>
              <a:ext uri="{FF2B5EF4-FFF2-40B4-BE49-F238E27FC236}">
                <a16:creationId xmlns:a16="http://schemas.microsoft.com/office/drawing/2014/main" id="{75B3DA41-69E2-4E7B-977C-1C23CB11E35C}"/>
              </a:ext>
            </a:extLst>
          </p:cNvPr>
          <p:cNvSpPr>
            <a:spLocks noGrp="1"/>
          </p:cNvSpPr>
          <p:nvPr/>
        </p:nvSpPr>
        <p:spPr>
          <a:xfrm>
            <a:off x="685800" y="5619750"/>
            <a:ext cx="9906000" cy="381000"/>
          </a:xfrm>
          <a:prstGeom prst="rect">
            <a:avLst/>
          </a:prstGeom>
          <a:noFill/>
          <a:ln w="0">
            <a:noFill/>
            <a:prstDash val="solid"/>
          </a:ln>
        </p:spPr>
        <p:txBody>
          <a:bodyPr lIns="0" tIns="0" rIns="0" bIns="0" anchor="t">
            <a:normAutofit fontScale="99917"/>
          </a:bodyPr>
          <a:lstStyle/>
          <a:p>
            <a:pPr algn="l">
              <a:lnSpc>
                <a:spcPct val="105000"/>
              </a:lnSpc>
              <a:buNone/>
              <a:defRPr sz="1500" b="0" i="0">
                <a:solidFill>
                  <a:srgbClr val="4B5A78"/>
                </a:solidFill>
                <a:latin typeface="Aptos"/>
                <a:ea typeface="Aptos"/>
                <a:cs typeface="Aptos"/>
              </a:defRPr>
            </a:pPr>
            <a:r>
              <a:rPr sz="1500" b="0" i="0">
                <a:solidFill>
                  <a:srgbClr val="4B5A78"/>
                </a:solidFill>
                <a:latin typeface="Aptos"/>
                <a:ea typeface="Aptos"/>
                <a:cs typeface="Aptos"/>
              </a:rPr>
              <a:t>Current desktop wording: Codex remains a dedicated view for software work, accessed with your ChatGPT account.</a:t>
            </a:r>
          </a:p>
        </p:txBody>
      </p:sp>
      <p:sp>
        <p:nvSpPr>
          <p:cNvPr id="14" name="Rectangle 13">
            <a:extLst>
              <a:ext uri="{FF2B5EF4-FFF2-40B4-BE49-F238E27FC236}">
                <a16:creationId xmlns:a16="http://schemas.microsoft.com/office/drawing/2014/main" id="{57A3B394-E0C7-48F1-BBE4-5162633D7297}"/>
              </a:ext>
            </a:extLst>
          </p:cNvPr>
          <p:cNvSpPr>
            <a:spLocks noGrp="1"/>
          </p:cNvSpPr>
          <p:nvPr/>
        </p:nvSpPr>
        <p:spPr>
          <a:xfrm>
            <a:off x="571500" y="6457950"/>
            <a:ext cx="6477000" cy="171450"/>
          </a:xfrm>
          <a:prstGeom prst="rect">
            <a:avLst/>
          </a:prstGeom>
          <a:noFill/>
          <a:ln w="0">
            <a:noFill/>
            <a:prstDash val="solid"/>
          </a:ln>
        </p:spPr>
        <p:txBody>
          <a:bodyPr lIns="0" tIns="0" rIns="0" bIns="0" anchor="t">
            <a:normAutofit fontScale="95238"/>
          </a:bodyPr>
          <a:lstStyle/>
          <a:p>
            <a:pPr algn="l">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The Past, Present &amp; Future of AI</a:t>
            </a:r>
          </a:p>
        </p:txBody>
      </p:sp>
      <p:sp>
        <p:nvSpPr>
          <p:cNvPr id="15" name="Rectangle 14">
            <a:extLst>
              <a:ext uri="{FF2B5EF4-FFF2-40B4-BE49-F238E27FC236}">
                <a16:creationId xmlns:a16="http://schemas.microsoft.com/office/drawing/2014/main" id="{6542A36E-E4FC-4C53-A56E-2346F79332BA}"/>
              </a:ext>
            </a:extLst>
          </p:cNvPr>
          <p:cNvSpPr>
            <a:spLocks noGrp="1"/>
          </p:cNvSpPr>
          <p:nvPr/>
        </p:nvSpPr>
        <p:spPr>
          <a:xfrm>
            <a:off x="11144250" y="6457950"/>
            <a:ext cx="476250" cy="171450"/>
          </a:xfrm>
          <a:prstGeom prst="rect">
            <a:avLst/>
          </a:prstGeom>
          <a:noFill/>
          <a:ln w="0">
            <a:noFill/>
            <a:prstDash val="solid"/>
          </a:ln>
        </p:spPr>
        <p:txBody>
          <a:bodyPr lIns="0" tIns="0" rIns="0" bIns="0" anchor="t">
            <a:normAutofit fontScale="95238"/>
          </a:bodyPr>
          <a:lstStyle/>
          <a:p>
            <a:pPr algn="r">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12</a:t>
            </a:r>
          </a:p>
        </p:txBody>
      </p:sp>
    </p:spTree>
    <p:extLst>
      <p:ext uri="{BB962C8B-B14F-4D97-AF65-F5344CB8AC3E}">
        <p14:creationId xmlns:p14="http://schemas.microsoft.com/office/powerpoint/2010/main" val="470546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37ECDE4-27AD-416D-BECF-442C6B2ECAD1}"/>
              </a:ext>
            </a:extLst>
          </p:cNvPr>
          <p:cNvSpPr>
            <a:spLocks noGrp="1"/>
          </p:cNvSpPr>
          <p:nvPr/>
        </p:nvSpPr>
        <p:spPr>
          <a:xfrm>
            <a:off x="609600" y="400050"/>
            <a:ext cx="666750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A5004F"/>
                </a:solidFill>
                <a:latin typeface="Aptos Display"/>
                <a:ea typeface="Aptos Display"/>
                <a:cs typeface="Aptos Display"/>
              </a:defRPr>
            </a:pPr>
            <a:r>
              <a:rPr sz="1200" b="1" i="0">
                <a:solidFill>
                  <a:srgbClr val="A5004F"/>
                </a:solidFill>
                <a:latin typeface="Aptos Display"/>
                <a:ea typeface="Aptos Display"/>
                <a:cs typeface="Aptos Display"/>
              </a:rPr>
              <a:t>A SIMPLE WAY TO REMEMBER IT</a:t>
            </a:r>
          </a:p>
        </p:txBody>
      </p:sp>
      <p:sp>
        <p:nvSpPr>
          <p:cNvPr id="2" name="Rectangle 1">
            <a:extLst>
              <a:ext uri="{FF2B5EF4-FFF2-40B4-BE49-F238E27FC236}">
                <a16:creationId xmlns:a16="http://schemas.microsoft.com/office/drawing/2014/main" id="{12791980-115C-454A-86C3-0AD6CABB42BD}"/>
              </a:ext>
            </a:extLst>
          </p:cNvPr>
          <p:cNvSpPr>
            <a:spLocks noGrp="1"/>
          </p:cNvSpPr>
          <p:nvPr/>
        </p:nvSpPr>
        <p:spPr>
          <a:xfrm>
            <a:off x="609600" y="742950"/>
            <a:ext cx="10477500" cy="704850"/>
          </a:xfrm>
          <a:prstGeom prst="rect">
            <a:avLst/>
          </a:prstGeom>
          <a:noFill/>
          <a:ln w="0">
            <a:noFill/>
            <a:prstDash val="solid"/>
          </a:ln>
        </p:spPr>
        <p:txBody>
          <a:bodyPr lIns="0" tIns="0" rIns="0" bIns="0" anchor="t">
            <a:normAutofit/>
          </a:bodyPr>
          <a:lstStyle/>
          <a:p>
            <a:pPr algn="l">
              <a:lnSpc>
                <a:spcPct val="92000"/>
              </a:lnSpc>
              <a:buNone/>
              <a:defRPr sz="3150" b="1" i="0">
                <a:solidFill>
                  <a:srgbClr val="08122F"/>
                </a:solidFill>
                <a:latin typeface="Aptos Display"/>
                <a:ea typeface="Aptos Display"/>
                <a:cs typeface="Aptos Display"/>
              </a:defRPr>
            </a:pPr>
            <a:r>
              <a:rPr sz="3150" b="1" i="0">
                <a:solidFill>
                  <a:srgbClr val="08122F"/>
                </a:solidFill>
                <a:latin typeface="Aptos Display"/>
                <a:ea typeface="Aptos Display"/>
                <a:cs typeface="Aptos Display"/>
              </a:rPr>
              <a:t>ChatGPT helps you think. Codex helps you move.</a:t>
            </a:r>
          </a:p>
        </p:txBody>
      </p:sp>
      <p:sp>
        <p:nvSpPr>
          <p:cNvPr id="3" name="Rounded Rectangle 2">
            <a:extLst>
              <a:ext uri="{FF2B5EF4-FFF2-40B4-BE49-F238E27FC236}">
                <a16:creationId xmlns:a16="http://schemas.microsoft.com/office/drawing/2014/main" id="{3F0951A7-A863-427A-A88E-63864A972BEC}"/>
              </a:ext>
            </a:extLst>
          </p:cNvPr>
          <p:cNvSpPr>
            <a:spLocks noGrp="1"/>
          </p:cNvSpPr>
          <p:nvPr/>
        </p:nvSpPr>
        <p:spPr>
          <a:xfrm>
            <a:off x="609600" y="1581150"/>
            <a:ext cx="1123950" cy="47625"/>
          </a:xfrm>
          <a:prstGeom prst="roundRect">
            <a:avLst>
              <a:gd name="adj" fmla="val 40000"/>
            </a:avLst>
          </a:prstGeom>
          <a:solidFill>
            <a:srgbClr val="2200B8"/>
          </a:solidFill>
          <a:ln w="0">
            <a:noFill/>
            <a:prstDash val="solid"/>
          </a:ln>
        </p:spPr>
        <p:txBody>
          <a:bodyPr/>
          <a:lstStyle/>
          <a:p>
            <a:endParaRPr lang="en-US"/>
          </a:p>
        </p:txBody>
      </p:sp>
      <p:sp>
        <p:nvSpPr>
          <p:cNvPr id="4" name="Rectangle 3">
            <a:extLst>
              <a:ext uri="{FF2B5EF4-FFF2-40B4-BE49-F238E27FC236}">
                <a16:creationId xmlns:a16="http://schemas.microsoft.com/office/drawing/2014/main" id="{494FF579-BF8F-4D59-8001-380B2D135AEA}"/>
              </a:ext>
            </a:extLst>
          </p:cNvPr>
          <p:cNvSpPr>
            <a:spLocks noGrp="1"/>
          </p:cNvSpPr>
          <p:nvPr/>
        </p:nvSpPr>
        <p:spPr>
          <a:xfrm>
            <a:off x="609600" y="1809750"/>
            <a:ext cx="9906000" cy="38100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Both can be useful in the same project.</a:t>
            </a:r>
          </a:p>
        </p:txBody>
      </p:sp>
      <p:sp>
        <p:nvSpPr>
          <p:cNvPr id="5" name="Rectangle 4">
            <a:extLst>
              <a:ext uri="{FF2B5EF4-FFF2-40B4-BE49-F238E27FC236}">
                <a16:creationId xmlns:a16="http://schemas.microsoft.com/office/drawing/2014/main" id="{E8C99730-EB90-4CC5-9DA8-DDB1FF3B7621}"/>
              </a:ext>
            </a:extLst>
          </p:cNvPr>
          <p:cNvSpPr>
            <a:spLocks noGrp="1"/>
          </p:cNvSpPr>
          <p:nvPr/>
        </p:nvSpPr>
        <p:spPr>
          <a:xfrm>
            <a:off x="1162050" y="2800350"/>
            <a:ext cx="2857500" cy="228600"/>
          </a:xfrm>
          <a:prstGeom prst="rect">
            <a:avLst/>
          </a:prstGeom>
          <a:noFill/>
          <a:ln w="0">
            <a:noFill/>
            <a:prstDash val="solid"/>
          </a:ln>
        </p:spPr>
        <p:txBody>
          <a:bodyPr lIns="0" tIns="0" rIns="0" bIns="0" anchor="t">
            <a:normAutofit/>
          </a:bodyPr>
          <a:lstStyle/>
          <a:p>
            <a:pPr algn="l">
              <a:lnSpc>
                <a:spcPct val="105000"/>
              </a:lnSpc>
              <a:buNone/>
              <a:defRPr sz="1350" b="1" i="0">
                <a:solidFill>
                  <a:srgbClr val="A5004F"/>
                </a:solidFill>
                <a:latin typeface="Aptos"/>
                <a:ea typeface="Aptos"/>
                <a:cs typeface="Aptos"/>
              </a:defRPr>
            </a:pPr>
            <a:r>
              <a:rPr sz="1350" b="1" i="0">
                <a:solidFill>
                  <a:srgbClr val="A5004F"/>
                </a:solidFill>
                <a:latin typeface="Aptos"/>
                <a:ea typeface="Aptos"/>
                <a:cs typeface="Aptos"/>
              </a:rPr>
              <a:t>CHATGPT</a:t>
            </a:r>
          </a:p>
        </p:txBody>
      </p:sp>
      <p:sp>
        <p:nvSpPr>
          <p:cNvPr id="6" name="Rectangle 5">
            <a:extLst>
              <a:ext uri="{FF2B5EF4-FFF2-40B4-BE49-F238E27FC236}">
                <a16:creationId xmlns:a16="http://schemas.microsoft.com/office/drawing/2014/main" id="{12C9B652-93A5-45D0-BA28-E9C0F2EE4EF7}"/>
              </a:ext>
            </a:extLst>
          </p:cNvPr>
          <p:cNvSpPr>
            <a:spLocks noGrp="1"/>
          </p:cNvSpPr>
          <p:nvPr/>
        </p:nvSpPr>
        <p:spPr>
          <a:xfrm>
            <a:off x="1162050" y="3295650"/>
            <a:ext cx="2476500" cy="457200"/>
          </a:xfrm>
          <a:prstGeom prst="rect">
            <a:avLst/>
          </a:prstGeom>
          <a:noFill/>
          <a:ln w="0">
            <a:noFill/>
            <a:prstDash val="solid"/>
          </a:ln>
        </p:spPr>
        <p:txBody>
          <a:bodyPr lIns="0" tIns="0" rIns="0" bIns="0" anchor="t">
            <a:normAutofit/>
          </a:bodyPr>
          <a:lstStyle/>
          <a:p>
            <a:pPr algn="l">
              <a:lnSpc>
                <a:spcPct val="105000"/>
              </a:lnSpc>
              <a:buNone/>
              <a:defRPr sz="2850" b="1" i="0">
                <a:solidFill>
                  <a:srgbClr val="08122F"/>
                </a:solidFill>
                <a:latin typeface="Aptos"/>
                <a:ea typeface="Aptos"/>
                <a:cs typeface="Aptos"/>
              </a:defRPr>
            </a:pPr>
            <a:r>
              <a:rPr sz="2850" b="1" i="0">
                <a:solidFill>
                  <a:srgbClr val="08122F"/>
                </a:solidFill>
                <a:latin typeface="Aptos"/>
                <a:ea typeface="Aptos"/>
                <a:cs typeface="Aptos"/>
              </a:rPr>
              <a:t>Create</a:t>
            </a:r>
          </a:p>
        </p:txBody>
      </p:sp>
      <p:sp>
        <p:nvSpPr>
          <p:cNvPr id="7" name="Rectangle 6">
            <a:extLst>
              <a:ext uri="{FF2B5EF4-FFF2-40B4-BE49-F238E27FC236}">
                <a16:creationId xmlns:a16="http://schemas.microsoft.com/office/drawing/2014/main" id="{0A25A4C0-4DC3-4155-9847-6414EE77ECF4}"/>
              </a:ext>
            </a:extLst>
          </p:cNvPr>
          <p:cNvSpPr>
            <a:spLocks noGrp="1"/>
          </p:cNvSpPr>
          <p:nvPr/>
        </p:nvSpPr>
        <p:spPr>
          <a:xfrm>
            <a:off x="1162050" y="4000500"/>
            <a:ext cx="2476500" cy="457200"/>
          </a:xfrm>
          <a:prstGeom prst="rect">
            <a:avLst/>
          </a:prstGeom>
          <a:noFill/>
          <a:ln w="0">
            <a:noFill/>
            <a:prstDash val="solid"/>
          </a:ln>
        </p:spPr>
        <p:txBody>
          <a:bodyPr lIns="0" tIns="0" rIns="0" bIns="0" anchor="t">
            <a:normAutofit/>
          </a:bodyPr>
          <a:lstStyle/>
          <a:p>
            <a:pPr algn="l">
              <a:lnSpc>
                <a:spcPct val="105000"/>
              </a:lnSpc>
              <a:buNone/>
              <a:defRPr sz="2850" b="1" i="0">
                <a:solidFill>
                  <a:srgbClr val="08122F"/>
                </a:solidFill>
                <a:latin typeface="Aptos"/>
                <a:ea typeface="Aptos"/>
                <a:cs typeface="Aptos"/>
              </a:defRPr>
            </a:pPr>
            <a:r>
              <a:rPr sz="2850" b="1" i="0">
                <a:solidFill>
                  <a:srgbClr val="08122F"/>
                </a:solidFill>
                <a:latin typeface="Aptos"/>
                <a:ea typeface="Aptos"/>
                <a:cs typeface="Aptos"/>
              </a:rPr>
              <a:t>Explore</a:t>
            </a:r>
          </a:p>
        </p:txBody>
      </p:sp>
      <p:sp>
        <p:nvSpPr>
          <p:cNvPr id="8" name="Rectangle 7">
            <a:extLst>
              <a:ext uri="{FF2B5EF4-FFF2-40B4-BE49-F238E27FC236}">
                <a16:creationId xmlns:a16="http://schemas.microsoft.com/office/drawing/2014/main" id="{A8FEC54F-787F-4395-8B45-F8CA85F7965D}"/>
              </a:ext>
            </a:extLst>
          </p:cNvPr>
          <p:cNvSpPr>
            <a:spLocks noGrp="1"/>
          </p:cNvSpPr>
          <p:nvPr/>
        </p:nvSpPr>
        <p:spPr>
          <a:xfrm>
            <a:off x="1162050" y="4705350"/>
            <a:ext cx="2476500" cy="457200"/>
          </a:xfrm>
          <a:prstGeom prst="rect">
            <a:avLst/>
          </a:prstGeom>
          <a:noFill/>
          <a:ln w="0">
            <a:noFill/>
            <a:prstDash val="solid"/>
          </a:ln>
        </p:spPr>
        <p:txBody>
          <a:bodyPr lIns="0" tIns="0" rIns="0" bIns="0" anchor="t">
            <a:normAutofit/>
          </a:bodyPr>
          <a:lstStyle/>
          <a:p>
            <a:pPr algn="l">
              <a:lnSpc>
                <a:spcPct val="105000"/>
              </a:lnSpc>
              <a:buNone/>
              <a:defRPr sz="2850" b="1" i="0">
                <a:solidFill>
                  <a:srgbClr val="08122F"/>
                </a:solidFill>
                <a:latin typeface="Aptos"/>
                <a:ea typeface="Aptos"/>
                <a:cs typeface="Aptos"/>
              </a:defRPr>
            </a:pPr>
            <a:r>
              <a:rPr sz="2850" b="1" i="0">
                <a:solidFill>
                  <a:srgbClr val="08122F"/>
                </a:solidFill>
                <a:latin typeface="Aptos"/>
                <a:ea typeface="Aptos"/>
                <a:cs typeface="Aptos"/>
              </a:rPr>
              <a:t>Learn</a:t>
            </a:r>
          </a:p>
        </p:txBody>
      </p:sp>
      <p:sp>
        <p:nvSpPr>
          <p:cNvPr id="9" name="Rounded Rectangle 8">
            <a:extLst>
              <a:ext uri="{FF2B5EF4-FFF2-40B4-BE49-F238E27FC236}">
                <a16:creationId xmlns:a16="http://schemas.microsoft.com/office/drawing/2014/main" id="{7C5B12D8-B803-4E89-A3C0-C08DEACDE9AE}"/>
              </a:ext>
            </a:extLst>
          </p:cNvPr>
          <p:cNvSpPr>
            <a:spLocks noGrp="1"/>
          </p:cNvSpPr>
          <p:nvPr/>
        </p:nvSpPr>
        <p:spPr>
          <a:xfrm>
            <a:off x="4000500" y="2952750"/>
            <a:ext cx="38100" cy="2381250"/>
          </a:xfrm>
          <a:prstGeom prst="roundRect">
            <a:avLst>
              <a:gd name="adj" fmla="val 50000"/>
            </a:avLst>
          </a:prstGeom>
          <a:solidFill>
            <a:srgbClr val="2200B8"/>
          </a:solidFill>
          <a:ln w="0">
            <a:noFill/>
            <a:prstDash val="solid"/>
          </a:ln>
        </p:spPr>
        <p:txBody>
          <a:bodyPr/>
          <a:lstStyle/>
          <a:p>
            <a:endParaRPr lang="en-US"/>
          </a:p>
        </p:txBody>
      </p:sp>
      <p:sp>
        <p:nvSpPr>
          <p:cNvPr id="10" name="Rectangle 9">
            <a:extLst>
              <a:ext uri="{FF2B5EF4-FFF2-40B4-BE49-F238E27FC236}">
                <a16:creationId xmlns:a16="http://schemas.microsoft.com/office/drawing/2014/main" id="{4222C559-FAE0-4608-ABB2-06DF3E8B858D}"/>
              </a:ext>
            </a:extLst>
          </p:cNvPr>
          <p:cNvSpPr>
            <a:spLocks noGrp="1"/>
          </p:cNvSpPr>
          <p:nvPr/>
        </p:nvSpPr>
        <p:spPr>
          <a:xfrm>
            <a:off x="5105400" y="2800350"/>
            <a:ext cx="2857500" cy="228600"/>
          </a:xfrm>
          <a:prstGeom prst="rect">
            <a:avLst/>
          </a:prstGeom>
          <a:noFill/>
          <a:ln w="0">
            <a:noFill/>
            <a:prstDash val="solid"/>
          </a:ln>
        </p:spPr>
        <p:txBody>
          <a:bodyPr lIns="0" tIns="0" rIns="0" bIns="0" anchor="t">
            <a:normAutofit/>
          </a:bodyPr>
          <a:lstStyle/>
          <a:p>
            <a:pPr algn="l">
              <a:lnSpc>
                <a:spcPct val="105000"/>
              </a:lnSpc>
              <a:buNone/>
              <a:defRPr sz="1350" b="1" i="0">
                <a:solidFill>
                  <a:srgbClr val="2200B8"/>
                </a:solidFill>
                <a:latin typeface="Aptos"/>
                <a:ea typeface="Aptos"/>
                <a:cs typeface="Aptos"/>
              </a:defRPr>
            </a:pPr>
            <a:r>
              <a:rPr sz="1350" b="1" i="0">
                <a:solidFill>
                  <a:srgbClr val="2200B8"/>
                </a:solidFill>
                <a:latin typeface="Aptos"/>
                <a:ea typeface="Aptos"/>
                <a:cs typeface="Aptos"/>
              </a:rPr>
              <a:t>CODEX</a:t>
            </a:r>
          </a:p>
        </p:txBody>
      </p:sp>
      <p:sp>
        <p:nvSpPr>
          <p:cNvPr id="11" name="Rectangle 10">
            <a:extLst>
              <a:ext uri="{FF2B5EF4-FFF2-40B4-BE49-F238E27FC236}">
                <a16:creationId xmlns:a16="http://schemas.microsoft.com/office/drawing/2014/main" id="{D07B3589-D0D2-4209-8B07-049DE3E25A8D}"/>
              </a:ext>
            </a:extLst>
          </p:cNvPr>
          <p:cNvSpPr>
            <a:spLocks noGrp="1"/>
          </p:cNvSpPr>
          <p:nvPr/>
        </p:nvSpPr>
        <p:spPr>
          <a:xfrm>
            <a:off x="5105400" y="3295650"/>
            <a:ext cx="2476500" cy="457200"/>
          </a:xfrm>
          <a:prstGeom prst="rect">
            <a:avLst/>
          </a:prstGeom>
          <a:noFill/>
          <a:ln w="0">
            <a:noFill/>
            <a:prstDash val="solid"/>
          </a:ln>
        </p:spPr>
        <p:txBody>
          <a:bodyPr lIns="0" tIns="0" rIns="0" bIns="0" anchor="t">
            <a:normAutofit/>
          </a:bodyPr>
          <a:lstStyle/>
          <a:p>
            <a:pPr algn="l">
              <a:lnSpc>
                <a:spcPct val="105000"/>
              </a:lnSpc>
              <a:buNone/>
              <a:defRPr sz="2850" b="1" i="0">
                <a:solidFill>
                  <a:srgbClr val="2200B8"/>
                </a:solidFill>
                <a:latin typeface="Aptos"/>
                <a:ea typeface="Aptos"/>
                <a:cs typeface="Aptos"/>
              </a:defRPr>
            </a:pPr>
            <a:r>
              <a:rPr sz="2850" b="1" i="0">
                <a:solidFill>
                  <a:srgbClr val="2200B8"/>
                </a:solidFill>
                <a:latin typeface="Aptos"/>
                <a:ea typeface="Aptos"/>
                <a:cs typeface="Aptos"/>
              </a:rPr>
              <a:t>Build</a:t>
            </a:r>
          </a:p>
        </p:txBody>
      </p:sp>
      <p:sp>
        <p:nvSpPr>
          <p:cNvPr id="12" name="Rectangle 11">
            <a:extLst>
              <a:ext uri="{FF2B5EF4-FFF2-40B4-BE49-F238E27FC236}">
                <a16:creationId xmlns:a16="http://schemas.microsoft.com/office/drawing/2014/main" id="{9194E41F-2E29-4B84-B8F7-6AAFE9060DCE}"/>
              </a:ext>
            </a:extLst>
          </p:cNvPr>
          <p:cNvSpPr>
            <a:spLocks noGrp="1"/>
          </p:cNvSpPr>
          <p:nvPr/>
        </p:nvSpPr>
        <p:spPr>
          <a:xfrm>
            <a:off x="5105400" y="4000500"/>
            <a:ext cx="2476500" cy="457200"/>
          </a:xfrm>
          <a:prstGeom prst="rect">
            <a:avLst/>
          </a:prstGeom>
          <a:noFill/>
          <a:ln w="0">
            <a:noFill/>
            <a:prstDash val="solid"/>
          </a:ln>
        </p:spPr>
        <p:txBody>
          <a:bodyPr lIns="0" tIns="0" rIns="0" bIns="0" anchor="t">
            <a:normAutofit/>
          </a:bodyPr>
          <a:lstStyle/>
          <a:p>
            <a:pPr algn="l">
              <a:lnSpc>
                <a:spcPct val="105000"/>
              </a:lnSpc>
              <a:buNone/>
              <a:defRPr sz="2850" b="1" i="0">
                <a:solidFill>
                  <a:srgbClr val="2200B8"/>
                </a:solidFill>
                <a:latin typeface="Aptos"/>
                <a:ea typeface="Aptos"/>
                <a:cs typeface="Aptos"/>
              </a:defRPr>
            </a:pPr>
            <a:r>
              <a:rPr sz="2850" b="1" i="0">
                <a:solidFill>
                  <a:srgbClr val="2200B8"/>
                </a:solidFill>
                <a:latin typeface="Aptos"/>
                <a:ea typeface="Aptos"/>
                <a:cs typeface="Aptos"/>
              </a:rPr>
              <a:t>Debug</a:t>
            </a:r>
          </a:p>
        </p:txBody>
      </p:sp>
      <p:sp>
        <p:nvSpPr>
          <p:cNvPr id="13" name="Rectangle 12">
            <a:extLst>
              <a:ext uri="{FF2B5EF4-FFF2-40B4-BE49-F238E27FC236}">
                <a16:creationId xmlns:a16="http://schemas.microsoft.com/office/drawing/2014/main" id="{DF7F1A0D-82B1-431C-96F6-4BA6F2C66F37}"/>
              </a:ext>
            </a:extLst>
          </p:cNvPr>
          <p:cNvSpPr>
            <a:spLocks noGrp="1"/>
          </p:cNvSpPr>
          <p:nvPr/>
        </p:nvSpPr>
        <p:spPr>
          <a:xfrm>
            <a:off x="5105400" y="4705350"/>
            <a:ext cx="2476500" cy="457200"/>
          </a:xfrm>
          <a:prstGeom prst="rect">
            <a:avLst/>
          </a:prstGeom>
          <a:noFill/>
          <a:ln w="0">
            <a:noFill/>
            <a:prstDash val="solid"/>
          </a:ln>
        </p:spPr>
        <p:txBody>
          <a:bodyPr lIns="0" tIns="0" rIns="0" bIns="0" anchor="t">
            <a:normAutofit/>
          </a:bodyPr>
          <a:lstStyle/>
          <a:p>
            <a:pPr algn="l">
              <a:lnSpc>
                <a:spcPct val="105000"/>
              </a:lnSpc>
              <a:buNone/>
              <a:defRPr sz="2850" b="1" i="0">
                <a:solidFill>
                  <a:srgbClr val="2200B8"/>
                </a:solidFill>
                <a:latin typeface="Aptos"/>
                <a:ea typeface="Aptos"/>
                <a:cs typeface="Aptos"/>
              </a:defRPr>
            </a:pPr>
            <a:r>
              <a:rPr sz="2850" b="1" i="0">
                <a:solidFill>
                  <a:srgbClr val="2200B8"/>
                </a:solidFill>
                <a:latin typeface="Aptos"/>
                <a:ea typeface="Aptos"/>
                <a:cs typeface="Aptos"/>
              </a:rPr>
              <a:t>Ship</a:t>
            </a:r>
          </a:p>
        </p:txBody>
      </p:sp>
      <p:sp>
        <p:nvSpPr>
          <p:cNvPr id="14" name="Rounded Rectangle 13">
            <a:extLst>
              <a:ext uri="{FF2B5EF4-FFF2-40B4-BE49-F238E27FC236}">
                <a16:creationId xmlns:a16="http://schemas.microsoft.com/office/drawing/2014/main" id="{F7397F74-1406-4B40-AF2D-F1686327AE3A}"/>
              </a:ext>
            </a:extLst>
          </p:cNvPr>
          <p:cNvSpPr>
            <a:spLocks noGrp="1"/>
          </p:cNvSpPr>
          <p:nvPr/>
        </p:nvSpPr>
        <p:spPr>
          <a:xfrm>
            <a:off x="8534400" y="3009900"/>
            <a:ext cx="2857500" cy="2133600"/>
          </a:xfrm>
          <a:prstGeom prst="roundRect">
            <a:avLst>
              <a:gd name="adj" fmla="val 9821"/>
            </a:avLst>
          </a:prstGeom>
          <a:solidFill>
            <a:srgbClr val="B0D65A"/>
          </a:solidFill>
          <a:ln w="0">
            <a:noFill/>
            <a:prstDash val="solid"/>
          </a:ln>
        </p:spPr>
        <p:txBody>
          <a:bodyPr/>
          <a:lstStyle/>
          <a:p>
            <a:endParaRPr lang="en-US"/>
          </a:p>
        </p:txBody>
      </p:sp>
      <p:sp>
        <p:nvSpPr>
          <p:cNvPr id="15" name="Rectangle 14">
            <a:extLst>
              <a:ext uri="{FF2B5EF4-FFF2-40B4-BE49-F238E27FC236}">
                <a16:creationId xmlns:a16="http://schemas.microsoft.com/office/drawing/2014/main" id="{1B6D5648-9192-4155-B1F7-E290862CDF37}"/>
              </a:ext>
            </a:extLst>
          </p:cNvPr>
          <p:cNvSpPr>
            <a:spLocks noGrp="1"/>
          </p:cNvSpPr>
          <p:nvPr/>
        </p:nvSpPr>
        <p:spPr>
          <a:xfrm>
            <a:off x="8858250" y="3467100"/>
            <a:ext cx="2238375" cy="685800"/>
          </a:xfrm>
          <a:prstGeom prst="rect">
            <a:avLst/>
          </a:prstGeom>
          <a:noFill/>
          <a:ln w="0">
            <a:noFill/>
            <a:prstDash val="solid"/>
          </a:ln>
        </p:spPr>
        <p:txBody>
          <a:bodyPr lIns="0" tIns="0" rIns="0" bIns="0" anchor="t">
            <a:normAutofit fontScale="96786" lnSpcReduction="10000"/>
          </a:bodyPr>
          <a:lstStyle/>
          <a:p>
            <a:pPr algn="ctr">
              <a:lnSpc>
                <a:spcPct val="105000"/>
              </a:lnSpc>
              <a:buNone/>
              <a:defRPr sz="2400" b="1" i="0">
                <a:solidFill>
                  <a:srgbClr val="08122F"/>
                </a:solidFill>
                <a:latin typeface="Aptos"/>
                <a:ea typeface="Aptos"/>
                <a:cs typeface="Aptos"/>
              </a:defRPr>
            </a:pPr>
            <a:r>
              <a:rPr sz="2400" b="1" i="0" dirty="0">
                <a:solidFill>
                  <a:srgbClr val="08122F"/>
                </a:solidFill>
                <a:latin typeface="Aptos"/>
                <a:ea typeface="Aptos"/>
                <a:cs typeface="Aptos"/>
              </a:rPr>
              <a:t>The human</a:t>
            </a:r>
          </a:p>
          <a:p>
            <a:pPr algn="ctr">
              <a:lnSpc>
                <a:spcPct val="105000"/>
              </a:lnSpc>
              <a:buNone/>
              <a:defRPr sz="2400" b="1" i="0">
                <a:solidFill>
                  <a:srgbClr val="08122F"/>
                </a:solidFill>
                <a:latin typeface="Aptos"/>
                <a:ea typeface="Aptos"/>
                <a:cs typeface="Aptos"/>
              </a:defRPr>
            </a:pPr>
            <a:r>
              <a:rPr lang="en-US" sz="2400" b="1" i="0">
                <a:solidFill>
                  <a:srgbClr val="08122F"/>
                </a:solidFill>
                <a:latin typeface="Aptos"/>
                <a:ea typeface="Aptos"/>
                <a:cs typeface="Aptos"/>
              </a:rPr>
              <a:t>sets</a:t>
            </a:r>
            <a:r>
              <a:rPr sz="2400" b="1" i="0">
                <a:solidFill>
                  <a:srgbClr val="08122F"/>
                </a:solidFill>
                <a:latin typeface="Aptos"/>
                <a:ea typeface="Aptos"/>
                <a:cs typeface="Aptos"/>
              </a:rPr>
              <a:t> </a:t>
            </a:r>
            <a:r>
              <a:rPr sz="2400" b="1" i="0" dirty="0">
                <a:solidFill>
                  <a:srgbClr val="08122F"/>
                </a:solidFill>
                <a:latin typeface="Aptos"/>
                <a:ea typeface="Aptos"/>
                <a:cs typeface="Aptos"/>
              </a:rPr>
              <a:t>the goal</a:t>
            </a:r>
          </a:p>
        </p:txBody>
      </p:sp>
      <p:sp>
        <p:nvSpPr>
          <p:cNvPr id="16" name="Rectangle 15">
            <a:extLst>
              <a:ext uri="{FF2B5EF4-FFF2-40B4-BE49-F238E27FC236}">
                <a16:creationId xmlns:a16="http://schemas.microsoft.com/office/drawing/2014/main" id="{92F7C8E6-B8CA-43CE-B31B-468A0473FBBF}"/>
              </a:ext>
            </a:extLst>
          </p:cNvPr>
          <p:cNvSpPr>
            <a:spLocks noGrp="1"/>
          </p:cNvSpPr>
          <p:nvPr/>
        </p:nvSpPr>
        <p:spPr>
          <a:xfrm>
            <a:off x="8858250" y="4438650"/>
            <a:ext cx="2238375" cy="609600"/>
          </a:xfrm>
          <a:prstGeom prst="rect">
            <a:avLst/>
          </a:prstGeom>
          <a:noFill/>
          <a:ln w="0">
            <a:noFill/>
            <a:prstDash val="solid"/>
          </a:ln>
        </p:spPr>
        <p:txBody>
          <a:bodyPr lIns="0" tIns="0" rIns="0" bIns="0" anchor="t">
            <a:normAutofit fontScale="88125" lnSpcReduction="10000"/>
          </a:bodyPr>
          <a:lstStyle/>
          <a:p>
            <a:pPr algn="ctr">
              <a:lnSpc>
                <a:spcPct val="105000"/>
              </a:lnSpc>
              <a:buNone/>
              <a:defRPr sz="1575" b="0" i="0">
                <a:solidFill>
                  <a:srgbClr val="08122F"/>
                </a:solidFill>
                <a:latin typeface="Aptos"/>
                <a:ea typeface="Aptos"/>
                <a:cs typeface="Aptos"/>
              </a:defRPr>
            </a:pPr>
            <a:r>
              <a:rPr sz="1575" b="0" i="0">
                <a:solidFill>
                  <a:srgbClr val="08122F"/>
                </a:solidFill>
                <a:latin typeface="Aptos"/>
                <a:ea typeface="Aptos"/>
                <a:cs typeface="Aptos"/>
              </a:rPr>
              <a:t>AI expands the</a:t>
            </a:r>
          </a:p>
          <a:p>
            <a:pPr algn="ctr">
              <a:lnSpc>
                <a:spcPct val="105000"/>
              </a:lnSpc>
              <a:buNone/>
              <a:defRPr sz="1575" b="0" i="0">
                <a:solidFill>
                  <a:srgbClr val="08122F"/>
                </a:solidFill>
                <a:latin typeface="Aptos"/>
                <a:ea typeface="Aptos"/>
                <a:cs typeface="Aptos"/>
              </a:defRPr>
            </a:pPr>
            <a:r>
              <a:rPr sz="1575" b="0" i="0">
                <a:solidFill>
                  <a:srgbClr val="08122F"/>
                </a:solidFill>
                <a:latin typeface="Aptos"/>
                <a:ea typeface="Aptos"/>
                <a:cs typeface="Aptos"/>
              </a:rPr>
              <a:t>number of steps</a:t>
            </a:r>
          </a:p>
          <a:p>
            <a:pPr algn="ctr">
              <a:lnSpc>
                <a:spcPct val="105000"/>
              </a:lnSpc>
              <a:buNone/>
              <a:defRPr sz="1575" b="0" i="0">
                <a:solidFill>
                  <a:srgbClr val="08122F"/>
                </a:solidFill>
                <a:latin typeface="Aptos"/>
                <a:ea typeface="Aptos"/>
                <a:cs typeface="Aptos"/>
              </a:defRPr>
            </a:pPr>
            <a:r>
              <a:rPr sz="1575" b="0" i="0">
                <a:solidFill>
                  <a:srgbClr val="08122F"/>
                </a:solidFill>
                <a:latin typeface="Aptos"/>
                <a:ea typeface="Aptos"/>
                <a:cs typeface="Aptos"/>
              </a:rPr>
              <a:t>we can take</a:t>
            </a:r>
          </a:p>
        </p:txBody>
      </p:sp>
      <p:sp>
        <p:nvSpPr>
          <p:cNvPr id="17" name="Rectangle 16">
            <a:extLst>
              <a:ext uri="{FF2B5EF4-FFF2-40B4-BE49-F238E27FC236}">
                <a16:creationId xmlns:a16="http://schemas.microsoft.com/office/drawing/2014/main" id="{83FFA5F5-7AEE-454A-8394-C10EB6041457}"/>
              </a:ext>
            </a:extLst>
          </p:cNvPr>
          <p:cNvSpPr>
            <a:spLocks noGrp="1"/>
          </p:cNvSpPr>
          <p:nvPr/>
        </p:nvSpPr>
        <p:spPr>
          <a:xfrm>
            <a:off x="571500" y="6457950"/>
            <a:ext cx="6477000" cy="171450"/>
          </a:xfrm>
          <a:prstGeom prst="rect">
            <a:avLst/>
          </a:prstGeom>
          <a:noFill/>
          <a:ln w="0">
            <a:noFill/>
            <a:prstDash val="solid"/>
          </a:ln>
        </p:spPr>
        <p:txBody>
          <a:bodyPr lIns="0" tIns="0" rIns="0" bIns="0" anchor="t">
            <a:normAutofit fontScale="95238"/>
          </a:bodyPr>
          <a:lstStyle/>
          <a:p>
            <a:pPr algn="l">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The Past, Present &amp; Future of AI</a:t>
            </a:r>
          </a:p>
        </p:txBody>
      </p:sp>
      <p:sp>
        <p:nvSpPr>
          <p:cNvPr id="18" name="Rectangle 17">
            <a:extLst>
              <a:ext uri="{FF2B5EF4-FFF2-40B4-BE49-F238E27FC236}">
                <a16:creationId xmlns:a16="http://schemas.microsoft.com/office/drawing/2014/main" id="{ED329F16-C434-4264-AA0D-BB64E669509B}"/>
              </a:ext>
            </a:extLst>
          </p:cNvPr>
          <p:cNvSpPr>
            <a:spLocks noGrp="1"/>
          </p:cNvSpPr>
          <p:nvPr/>
        </p:nvSpPr>
        <p:spPr>
          <a:xfrm>
            <a:off x="11144250" y="6457950"/>
            <a:ext cx="476250" cy="171450"/>
          </a:xfrm>
          <a:prstGeom prst="rect">
            <a:avLst/>
          </a:prstGeom>
          <a:noFill/>
          <a:ln w="0">
            <a:noFill/>
            <a:prstDash val="solid"/>
          </a:ln>
        </p:spPr>
        <p:txBody>
          <a:bodyPr lIns="0" tIns="0" rIns="0" bIns="0" anchor="t">
            <a:normAutofit fontScale="95238"/>
          </a:bodyPr>
          <a:lstStyle/>
          <a:p>
            <a:pPr algn="r">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13</a:t>
            </a:r>
          </a:p>
        </p:txBody>
      </p:sp>
    </p:spTree>
    <p:extLst>
      <p:ext uri="{BB962C8B-B14F-4D97-AF65-F5344CB8AC3E}">
        <p14:creationId xmlns:p14="http://schemas.microsoft.com/office/powerpoint/2010/main" val="1067422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6AC2AB58-C78D-4A22-81E4-5A764E7F5469}"/>
              </a:ext>
            </a:extLst>
          </p:cNvPr>
          <p:cNvSpPr>
            <a:spLocks noGrp="1"/>
          </p:cNvSpPr>
          <p:nvPr/>
        </p:nvSpPr>
        <p:spPr>
          <a:xfrm>
            <a:off x="609600" y="400050"/>
            <a:ext cx="666750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A5004F"/>
                </a:solidFill>
                <a:latin typeface="Aptos Display"/>
                <a:ea typeface="Aptos Display"/>
                <a:cs typeface="Aptos Display"/>
              </a:defRPr>
            </a:pPr>
            <a:r>
              <a:rPr sz="1200" b="1" i="0">
                <a:solidFill>
                  <a:srgbClr val="A5004F"/>
                </a:solidFill>
                <a:latin typeface="Aptos Display"/>
                <a:ea typeface="Aptos Display"/>
                <a:cs typeface="Aptos Display"/>
              </a:rPr>
              <a:t>THE LIVE-DEMO ROADMAP</a:t>
            </a:r>
          </a:p>
        </p:txBody>
      </p:sp>
      <p:sp>
        <p:nvSpPr>
          <p:cNvPr id="2" name="Rectangle 1">
            <a:extLst>
              <a:ext uri="{FF2B5EF4-FFF2-40B4-BE49-F238E27FC236}">
                <a16:creationId xmlns:a16="http://schemas.microsoft.com/office/drawing/2014/main" id="{6A48D807-2DD6-4215-9751-390AC6A4E9B2}"/>
              </a:ext>
            </a:extLst>
          </p:cNvPr>
          <p:cNvSpPr>
            <a:spLocks noGrp="1"/>
          </p:cNvSpPr>
          <p:nvPr/>
        </p:nvSpPr>
        <p:spPr>
          <a:xfrm>
            <a:off x="609600" y="742950"/>
            <a:ext cx="10287000" cy="704850"/>
          </a:xfrm>
          <a:prstGeom prst="rect">
            <a:avLst/>
          </a:prstGeom>
          <a:noFill/>
          <a:ln w="0">
            <a:noFill/>
            <a:prstDash val="solid"/>
          </a:ln>
        </p:spPr>
        <p:txBody>
          <a:bodyPr lIns="0" tIns="0" rIns="0" bIns="0" anchor="t">
            <a:normAutofit/>
          </a:bodyPr>
          <a:lstStyle/>
          <a:p>
            <a:pPr algn="l">
              <a:lnSpc>
                <a:spcPct val="92000"/>
              </a:lnSpc>
              <a:buNone/>
              <a:defRPr sz="3150" b="1" i="0">
                <a:solidFill>
                  <a:srgbClr val="08122F"/>
                </a:solidFill>
                <a:latin typeface="Aptos Display"/>
                <a:ea typeface="Aptos Display"/>
                <a:cs typeface="Aptos Display"/>
              </a:defRPr>
            </a:pPr>
            <a:r>
              <a:rPr sz="3150" b="1" i="0">
                <a:solidFill>
                  <a:srgbClr val="08122F"/>
                </a:solidFill>
                <a:latin typeface="Aptos Display"/>
                <a:ea typeface="Aptos Display"/>
                <a:cs typeface="Aptos Display"/>
              </a:rPr>
              <a:t>Five ordinary tasks are enough to show the difference</a:t>
            </a:r>
          </a:p>
        </p:txBody>
      </p:sp>
      <p:sp>
        <p:nvSpPr>
          <p:cNvPr id="3" name="Rounded Rectangle 2">
            <a:extLst>
              <a:ext uri="{FF2B5EF4-FFF2-40B4-BE49-F238E27FC236}">
                <a16:creationId xmlns:a16="http://schemas.microsoft.com/office/drawing/2014/main" id="{802A65A7-FD5C-4124-9CE1-21DBE23665B7}"/>
              </a:ext>
            </a:extLst>
          </p:cNvPr>
          <p:cNvSpPr>
            <a:spLocks noGrp="1"/>
          </p:cNvSpPr>
          <p:nvPr/>
        </p:nvSpPr>
        <p:spPr>
          <a:xfrm>
            <a:off x="609600" y="1581150"/>
            <a:ext cx="1123950" cy="47625"/>
          </a:xfrm>
          <a:prstGeom prst="roundRect">
            <a:avLst>
              <a:gd name="adj" fmla="val 40000"/>
            </a:avLst>
          </a:prstGeom>
          <a:solidFill>
            <a:srgbClr val="2200B8"/>
          </a:solidFill>
          <a:ln w="0">
            <a:noFill/>
            <a:prstDash val="solid"/>
          </a:ln>
        </p:spPr>
        <p:txBody>
          <a:bodyPr/>
          <a:lstStyle/>
          <a:p>
            <a:endParaRPr lang="en-US"/>
          </a:p>
        </p:txBody>
      </p:sp>
      <p:sp>
        <p:nvSpPr>
          <p:cNvPr id="4" name="Rectangle 3">
            <a:extLst>
              <a:ext uri="{FF2B5EF4-FFF2-40B4-BE49-F238E27FC236}">
                <a16:creationId xmlns:a16="http://schemas.microsoft.com/office/drawing/2014/main" id="{C0075EBD-3CE5-4ECB-BDD4-589A762167A7}"/>
              </a:ext>
            </a:extLst>
          </p:cNvPr>
          <p:cNvSpPr>
            <a:spLocks noGrp="1"/>
          </p:cNvSpPr>
          <p:nvPr/>
        </p:nvSpPr>
        <p:spPr>
          <a:xfrm>
            <a:off x="609600" y="1809750"/>
            <a:ext cx="10001250" cy="38100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You will run these yourself; the slides keep the prompts and safety boundaries ready.</a:t>
            </a:r>
          </a:p>
        </p:txBody>
      </p:sp>
      <p:sp>
        <p:nvSpPr>
          <p:cNvPr id="5" name="Oval 4">
            <a:extLst>
              <a:ext uri="{FF2B5EF4-FFF2-40B4-BE49-F238E27FC236}">
                <a16:creationId xmlns:a16="http://schemas.microsoft.com/office/drawing/2014/main" id="{5609FEBD-3914-4E11-82C7-7707194E61A5}"/>
              </a:ext>
            </a:extLst>
          </p:cNvPr>
          <p:cNvSpPr>
            <a:spLocks noGrp="1"/>
          </p:cNvSpPr>
          <p:nvPr/>
        </p:nvSpPr>
        <p:spPr>
          <a:xfrm>
            <a:off x="876300" y="2724150"/>
            <a:ext cx="266700" cy="266700"/>
          </a:xfrm>
          <a:prstGeom prst="ellipse">
            <a:avLst/>
          </a:prstGeom>
          <a:solidFill>
            <a:srgbClr val="23D7E6"/>
          </a:solidFill>
          <a:ln w="0">
            <a:noFill/>
            <a:prstDash val="solid"/>
          </a:ln>
        </p:spPr>
        <p:txBody>
          <a:bodyPr/>
          <a:lstStyle/>
          <a:p>
            <a:endParaRPr lang="en-US"/>
          </a:p>
        </p:txBody>
      </p:sp>
      <p:sp>
        <p:nvSpPr>
          <p:cNvPr id="6" name="Rectangle 5">
            <a:extLst>
              <a:ext uri="{FF2B5EF4-FFF2-40B4-BE49-F238E27FC236}">
                <a16:creationId xmlns:a16="http://schemas.microsoft.com/office/drawing/2014/main" id="{F24D8916-C33C-42E8-B13F-6E49013450A6}"/>
              </a:ext>
            </a:extLst>
          </p:cNvPr>
          <p:cNvSpPr>
            <a:spLocks noGrp="1"/>
          </p:cNvSpPr>
          <p:nvPr/>
        </p:nvSpPr>
        <p:spPr>
          <a:xfrm>
            <a:off x="876300" y="2752725"/>
            <a:ext cx="266700" cy="209550"/>
          </a:xfrm>
          <a:prstGeom prst="rect">
            <a:avLst/>
          </a:prstGeom>
          <a:noFill/>
          <a:ln w="0">
            <a:noFill/>
            <a:prstDash val="solid"/>
          </a:ln>
        </p:spPr>
        <p:txBody>
          <a:bodyPr lIns="0" tIns="0" rIns="0" bIns="0" anchor="t">
            <a:normAutofit/>
          </a:bodyPr>
          <a:lstStyle/>
          <a:p>
            <a:pPr algn="ctr">
              <a:lnSpc>
                <a:spcPct val="105000"/>
              </a:lnSpc>
              <a:buNone/>
              <a:defRPr sz="1200" b="1" i="0">
                <a:solidFill>
                  <a:srgbClr val="08122F"/>
                </a:solidFill>
                <a:latin typeface="Aptos"/>
                <a:ea typeface="Aptos"/>
                <a:cs typeface="Aptos"/>
              </a:defRPr>
            </a:pPr>
            <a:r>
              <a:rPr sz="1200" b="1" i="0">
                <a:solidFill>
                  <a:srgbClr val="08122F"/>
                </a:solidFill>
                <a:latin typeface="Aptos"/>
                <a:ea typeface="Aptos"/>
                <a:cs typeface="Aptos"/>
              </a:rPr>
              <a:t>1</a:t>
            </a:r>
          </a:p>
        </p:txBody>
      </p:sp>
      <p:sp>
        <p:nvSpPr>
          <p:cNvPr id="7" name="Rectangle 6">
            <a:extLst>
              <a:ext uri="{FF2B5EF4-FFF2-40B4-BE49-F238E27FC236}">
                <a16:creationId xmlns:a16="http://schemas.microsoft.com/office/drawing/2014/main" id="{35CFCD8A-626C-4A58-AE89-C892A67CC4E0}"/>
              </a:ext>
            </a:extLst>
          </p:cNvPr>
          <p:cNvSpPr>
            <a:spLocks noGrp="1"/>
          </p:cNvSpPr>
          <p:nvPr/>
        </p:nvSpPr>
        <p:spPr>
          <a:xfrm>
            <a:off x="1409700" y="2733675"/>
            <a:ext cx="123825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23D7E6"/>
                </a:solidFill>
                <a:latin typeface="Aptos"/>
                <a:ea typeface="Aptos"/>
                <a:cs typeface="Aptos"/>
              </a:defRPr>
            </a:pPr>
            <a:r>
              <a:rPr sz="1200" b="1" i="0">
                <a:solidFill>
                  <a:srgbClr val="23D7E6"/>
                </a:solidFill>
                <a:latin typeface="Aptos"/>
                <a:ea typeface="Aptos"/>
                <a:cs typeface="Aptos"/>
              </a:rPr>
              <a:t>EMAIL</a:t>
            </a:r>
          </a:p>
        </p:txBody>
      </p:sp>
      <p:sp>
        <p:nvSpPr>
          <p:cNvPr id="8" name="Rectangle 7">
            <a:extLst>
              <a:ext uri="{FF2B5EF4-FFF2-40B4-BE49-F238E27FC236}">
                <a16:creationId xmlns:a16="http://schemas.microsoft.com/office/drawing/2014/main" id="{B96BDD6E-998A-4EEA-B655-19C9FB963FA3}"/>
              </a:ext>
            </a:extLst>
          </p:cNvPr>
          <p:cNvSpPr>
            <a:spLocks noGrp="1"/>
          </p:cNvSpPr>
          <p:nvPr/>
        </p:nvSpPr>
        <p:spPr>
          <a:xfrm>
            <a:off x="2971800" y="2705100"/>
            <a:ext cx="6572250" cy="266700"/>
          </a:xfrm>
          <a:prstGeom prst="rect">
            <a:avLst/>
          </a:prstGeom>
          <a:noFill/>
          <a:ln w="0">
            <a:noFill/>
            <a:prstDash val="solid"/>
          </a:ln>
        </p:spPr>
        <p:txBody>
          <a:bodyPr lIns="0" tIns="0" rIns="0" bIns="0" anchor="t">
            <a:normAutofit fontScale="96618"/>
          </a:bodyPr>
          <a:lstStyle/>
          <a:p>
            <a:pPr algn="l">
              <a:lnSpc>
                <a:spcPct val="105000"/>
              </a:lnSpc>
              <a:buNone/>
              <a:defRPr sz="1725" b="0" i="0">
                <a:solidFill>
                  <a:srgbClr val="08122F"/>
                </a:solidFill>
                <a:latin typeface="Aptos"/>
                <a:ea typeface="Aptos"/>
                <a:cs typeface="Aptos"/>
              </a:defRPr>
            </a:pPr>
            <a:r>
              <a:rPr sz="1725" b="0" i="0">
                <a:solidFill>
                  <a:srgbClr val="08122F"/>
                </a:solidFill>
                <a:latin typeface="Aptos"/>
                <a:ea typeface="Aptos"/>
                <a:cs typeface="Aptos"/>
              </a:rPr>
              <a:t>Send one message to multiple recipients</a:t>
            </a:r>
          </a:p>
        </p:txBody>
      </p:sp>
      <p:sp>
        <p:nvSpPr>
          <p:cNvPr id="9" name="Oval 8">
            <a:extLst>
              <a:ext uri="{FF2B5EF4-FFF2-40B4-BE49-F238E27FC236}">
                <a16:creationId xmlns:a16="http://schemas.microsoft.com/office/drawing/2014/main" id="{99AB10D9-49AA-4989-855D-5EB904AAAAB2}"/>
              </a:ext>
            </a:extLst>
          </p:cNvPr>
          <p:cNvSpPr>
            <a:spLocks noGrp="1"/>
          </p:cNvSpPr>
          <p:nvPr/>
        </p:nvSpPr>
        <p:spPr>
          <a:xfrm>
            <a:off x="876300" y="3352800"/>
            <a:ext cx="266700" cy="266700"/>
          </a:xfrm>
          <a:prstGeom prst="ellipse">
            <a:avLst/>
          </a:prstGeom>
          <a:solidFill>
            <a:srgbClr val="23D7E6"/>
          </a:solidFill>
          <a:ln w="0">
            <a:noFill/>
            <a:prstDash val="solid"/>
          </a:ln>
        </p:spPr>
        <p:txBody>
          <a:bodyPr/>
          <a:lstStyle/>
          <a:p>
            <a:endParaRPr lang="en-US"/>
          </a:p>
        </p:txBody>
      </p:sp>
      <p:sp>
        <p:nvSpPr>
          <p:cNvPr id="10" name="Rectangle 9">
            <a:extLst>
              <a:ext uri="{FF2B5EF4-FFF2-40B4-BE49-F238E27FC236}">
                <a16:creationId xmlns:a16="http://schemas.microsoft.com/office/drawing/2014/main" id="{58FFD1CC-B070-4535-8D09-95A1C8FBCF9D}"/>
              </a:ext>
            </a:extLst>
          </p:cNvPr>
          <p:cNvSpPr>
            <a:spLocks noGrp="1"/>
          </p:cNvSpPr>
          <p:nvPr/>
        </p:nvSpPr>
        <p:spPr>
          <a:xfrm>
            <a:off x="876300" y="3381375"/>
            <a:ext cx="266700" cy="209550"/>
          </a:xfrm>
          <a:prstGeom prst="rect">
            <a:avLst/>
          </a:prstGeom>
          <a:noFill/>
          <a:ln w="0">
            <a:noFill/>
            <a:prstDash val="solid"/>
          </a:ln>
        </p:spPr>
        <p:txBody>
          <a:bodyPr lIns="0" tIns="0" rIns="0" bIns="0" anchor="t">
            <a:normAutofit/>
          </a:bodyPr>
          <a:lstStyle/>
          <a:p>
            <a:pPr algn="ctr">
              <a:lnSpc>
                <a:spcPct val="105000"/>
              </a:lnSpc>
              <a:buNone/>
              <a:defRPr sz="1200" b="1" i="0">
                <a:solidFill>
                  <a:srgbClr val="08122F"/>
                </a:solidFill>
                <a:latin typeface="Aptos"/>
                <a:ea typeface="Aptos"/>
                <a:cs typeface="Aptos"/>
              </a:defRPr>
            </a:pPr>
            <a:r>
              <a:rPr sz="1200" b="1" i="0">
                <a:solidFill>
                  <a:srgbClr val="08122F"/>
                </a:solidFill>
                <a:latin typeface="Aptos"/>
                <a:ea typeface="Aptos"/>
                <a:cs typeface="Aptos"/>
              </a:rPr>
              <a:t>2</a:t>
            </a:r>
          </a:p>
        </p:txBody>
      </p:sp>
      <p:sp>
        <p:nvSpPr>
          <p:cNvPr id="11" name="Rectangle 10">
            <a:extLst>
              <a:ext uri="{FF2B5EF4-FFF2-40B4-BE49-F238E27FC236}">
                <a16:creationId xmlns:a16="http://schemas.microsoft.com/office/drawing/2014/main" id="{F247107F-54C5-4439-A63A-C546FC718F20}"/>
              </a:ext>
            </a:extLst>
          </p:cNvPr>
          <p:cNvSpPr>
            <a:spLocks noGrp="1"/>
          </p:cNvSpPr>
          <p:nvPr/>
        </p:nvSpPr>
        <p:spPr>
          <a:xfrm>
            <a:off x="1409700" y="3362325"/>
            <a:ext cx="123825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23D7E6"/>
                </a:solidFill>
                <a:latin typeface="Aptos"/>
                <a:ea typeface="Aptos"/>
                <a:cs typeface="Aptos"/>
              </a:defRPr>
            </a:pPr>
            <a:r>
              <a:rPr sz="1200" b="1" i="0">
                <a:solidFill>
                  <a:srgbClr val="23D7E6"/>
                </a:solidFill>
                <a:latin typeface="Aptos"/>
                <a:ea typeface="Aptos"/>
                <a:cs typeface="Aptos"/>
              </a:rPr>
              <a:t>FILES</a:t>
            </a:r>
          </a:p>
        </p:txBody>
      </p:sp>
      <p:sp>
        <p:nvSpPr>
          <p:cNvPr id="12" name="Rectangle 11">
            <a:extLst>
              <a:ext uri="{FF2B5EF4-FFF2-40B4-BE49-F238E27FC236}">
                <a16:creationId xmlns:a16="http://schemas.microsoft.com/office/drawing/2014/main" id="{E77B5B0D-9A25-4563-A908-4308A35D6B38}"/>
              </a:ext>
            </a:extLst>
          </p:cNvPr>
          <p:cNvSpPr>
            <a:spLocks noGrp="1"/>
          </p:cNvSpPr>
          <p:nvPr/>
        </p:nvSpPr>
        <p:spPr>
          <a:xfrm>
            <a:off x="2971800" y="3333750"/>
            <a:ext cx="6572250" cy="266700"/>
          </a:xfrm>
          <a:prstGeom prst="rect">
            <a:avLst/>
          </a:prstGeom>
          <a:noFill/>
          <a:ln w="0">
            <a:noFill/>
            <a:prstDash val="solid"/>
          </a:ln>
        </p:spPr>
        <p:txBody>
          <a:bodyPr lIns="0" tIns="0" rIns="0" bIns="0" anchor="t">
            <a:normAutofit fontScale="96618"/>
          </a:bodyPr>
          <a:lstStyle/>
          <a:p>
            <a:pPr algn="l">
              <a:lnSpc>
                <a:spcPct val="105000"/>
              </a:lnSpc>
              <a:buNone/>
              <a:defRPr sz="1725" b="0" i="0">
                <a:solidFill>
                  <a:srgbClr val="08122F"/>
                </a:solidFill>
                <a:latin typeface="Aptos"/>
                <a:ea typeface="Aptos"/>
                <a:cs typeface="Aptos"/>
              </a:defRPr>
            </a:pPr>
            <a:r>
              <a:rPr sz="1725" b="0" i="0">
                <a:solidFill>
                  <a:srgbClr val="08122F"/>
                </a:solidFill>
                <a:latin typeface="Aptos"/>
                <a:ea typeface="Aptos"/>
                <a:cs typeface="Aptos"/>
              </a:rPr>
              <a:t>Count .docx files in Downloads</a:t>
            </a:r>
          </a:p>
        </p:txBody>
      </p:sp>
      <p:sp>
        <p:nvSpPr>
          <p:cNvPr id="13" name="Oval 12">
            <a:extLst>
              <a:ext uri="{FF2B5EF4-FFF2-40B4-BE49-F238E27FC236}">
                <a16:creationId xmlns:a16="http://schemas.microsoft.com/office/drawing/2014/main" id="{AB80C09B-31D2-4156-96EA-25A9482E28AC}"/>
              </a:ext>
            </a:extLst>
          </p:cNvPr>
          <p:cNvSpPr>
            <a:spLocks noGrp="1"/>
          </p:cNvSpPr>
          <p:nvPr/>
        </p:nvSpPr>
        <p:spPr>
          <a:xfrm>
            <a:off x="876300" y="3981450"/>
            <a:ext cx="266700" cy="266700"/>
          </a:xfrm>
          <a:prstGeom prst="ellipse">
            <a:avLst/>
          </a:prstGeom>
          <a:solidFill>
            <a:srgbClr val="23D7E6"/>
          </a:solidFill>
          <a:ln w="0">
            <a:noFill/>
            <a:prstDash val="solid"/>
          </a:ln>
        </p:spPr>
        <p:txBody>
          <a:bodyPr/>
          <a:lstStyle/>
          <a:p>
            <a:endParaRPr lang="en-US"/>
          </a:p>
        </p:txBody>
      </p:sp>
      <p:sp>
        <p:nvSpPr>
          <p:cNvPr id="14" name="Rectangle 13">
            <a:extLst>
              <a:ext uri="{FF2B5EF4-FFF2-40B4-BE49-F238E27FC236}">
                <a16:creationId xmlns:a16="http://schemas.microsoft.com/office/drawing/2014/main" id="{FB4D66D4-55D9-41EF-BB18-E6DBB3D7B091}"/>
              </a:ext>
            </a:extLst>
          </p:cNvPr>
          <p:cNvSpPr>
            <a:spLocks noGrp="1"/>
          </p:cNvSpPr>
          <p:nvPr/>
        </p:nvSpPr>
        <p:spPr>
          <a:xfrm>
            <a:off x="876300" y="4010025"/>
            <a:ext cx="266700" cy="209550"/>
          </a:xfrm>
          <a:prstGeom prst="rect">
            <a:avLst/>
          </a:prstGeom>
          <a:noFill/>
          <a:ln w="0">
            <a:noFill/>
            <a:prstDash val="solid"/>
          </a:ln>
        </p:spPr>
        <p:txBody>
          <a:bodyPr lIns="0" tIns="0" rIns="0" bIns="0" anchor="t">
            <a:normAutofit/>
          </a:bodyPr>
          <a:lstStyle/>
          <a:p>
            <a:pPr algn="ctr">
              <a:lnSpc>
                <a:spcPct val="105000"/>
              </a:lnSpc>
              <a:buNone/>
              <a:defRPr sz="1200" b="1" i="0">
                <a:solidFill>
                  <a:srgbClr val="08122F"/>
                </a:solidFill>
                <a:latin typeface="Aptos"/>
                <a:ea typeface="Aptos"/>
                <a:cs typeface="Aptos"/>
              </a:defRPr>
            </a:pPr>
            <a:r>
              <a:rPr sz="1200" b="1" i="0">
                <a:solidFill>
                  <a:srgbClr val="08122F"/>
                </a:solidFill>
                <a:latin typeface="Aptos"/>
                <a:ea typeface="Aptos"/>
                <a:cs typeface="Aptos"/>
              </a:rPr>
              <a:t>3</a:t>
            </a:r>
          </a:p>
        </p:txBody>
      </p:sp>
      <p:sp>
        <p:nvSpPr>
          <p:cNvPr id="15" name="Rectangle 14">
            <a:extLst>
              <a:ext uri="{FF2B5EF4-FFF2-40B4-BE49-F238E27FC236}">
                <a16:creationId xmlns:a16="http://schemas.microsoft.com/office/drawing/2014/main" id="{147CDA6C-35A9-459B-BBEB-46512764F72E}"/>
              </a:ext>
            </a:extLst>
          </p:cNvPr>
          <p:cNvSpPr>
            <a:spLocks noGrp="1"/>
          </p:cNvSpPr>
          <p:nvPr/>
        </p:nvSpPr>
        <p:spPr>
          <a:xfrm>
            <a:off x="1409700" y="3990975"/>
            <a:ext cx="123825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23D7E6"/>
                </a:solidFill>
                <a:latin typeface="Aptos"/>
                <a:ea typeface="Aptos"/>
                <a:cs typeface="Aptos"/>
              </a:defRPr>
            </a:pPr>
            <a:r>
              <a:rPr sz="1200" b="1" i="0">
                <a:solidFill>
                  <a:srgbClr val="23D7E6"/>
                </a:solidFill>
                <a:latin typeface="Aptos"/>
                <a:ea typeface="Aptos"/>
                <a:cs typeface="Aptos"/>
              </a:rPr>
              <a:t>VIDEO</a:t>
            </a:r>
          </a:p>
        </p:txBody>
      </p:sp>
      <p:sp>
        <p:nvSpPr>
          <p:cNvPr id="16" name="Rectangle 15">
            <a:extLst>
              <a:ext uri="{FF2B5EF4-FFF2-40B4-BE49-F238E27FC236}">
                <a16:creationId xmlns:a16="http://schemas.microsoft.com/office/drawing/2014/main" id="{4AAB5B4D-BFFC-4A9C-9EA7-4486E0E6D59A}"/>
              </a:ext>
            </a:extLst>
          </p:cNvPr>
          <p:cNvSpPr>
            <a:spLocks noGrp="1"/>
          </p:cNvSpPr>
          <p:nvPr/>
        </p:nvSpPr>
        <p:spPr>
          <a:xfrm>
            <a:off x="2971800" y="3962400"/>
            <a:ext cx="6572250" cy="266700"/>
          </a:xfrm>
          <a:prstGeom prst="rect">
            <a:avLst/>
          </a:prstGeom>
          <a:noFill/>
          <a:ln w="0">
            <a:noFill/>
            <a:prstDash val="solid"/>
          </a:ln>
        </p:spPr>
        <p:txBody>
          <a:bodyPr lIns="0" tIns="0" rIns="0" bIns="0" anchor="t">
            <a:normAutofit fontScale="96618"/>
          </a:bodyPr>
          <a:lstStyle/>
          <a:p>
            <a:pPr algn="l">
              <a:lnSpc>
                <a:spcPct val="105000"/>
              </a:lnSpc>
              <a:buNone/>
              <a:defRPr sz="1725" b="0" i="0">
                <a:solidFill>
                  <a:srgbClr val="08122F"/>
                </a:solidFill>
                <a:latin typeface="Aptos"/>
                <a:ea typeface="Aptos"/>
                <a:cs typeface="Aptos"/>
              </a:defRPr>
            </a:pPr>
            <a:r>
              <a:rPr sz="1725" b="0" i="0">
                <a:solidFill>
                  <a:srgbClr val="08122F"/>
                </a:solidFill>
                <a:latin typeface="Aptos"/>
                <a:ea typeface="Aptos"/>
                <a:cs typeface="Aptos"/>
              </a:rPr>
              <a:t>Play a random .mp4</a:t>
            </a:r>
          </a:p>
        </p:txBody>
      </p:sp>
      <p:sp>
        <p:nvSpPr>
          <p:cNvPr id="17" name="Oval 16">
            <a:extLst>
              <a:ext uri="{FF2B5EF4-FFF2-40B4-BE49-F238E27FC236}">
                <a16:creationId xmlns:a16="http://schemas.microsoft.com/office/drawing/2014/main" id="{96D9D249-C4B4-4220-ADDF-79A02F3AAB85}"/>
              </a:ext>
            </a:extLst>
          </p:cNvPr>
          <p:cNvSpPr>
            <a:spLocks noGrp="1"/>
          </p:cNvSpPr>
          <p:nvPr/>
        </p:nvSpPr>
        <p:spPr>
          <a:xfrm>
            <a:off x="876300" y="4610100"/>
            <a:ext cx="266700" cy="266700"/>
          </a:xfrm>
          <a:prstGeom prst="ellipse">
            <a:avLst/>
          </a:prstGeom>
          <a:solidFill>
            <a:srgbClr val="23D7E6"/>
          </a:solidFill>
          <a:ln w="0">
            <a:noFill/>
            <a:prstDash val="solid"/>
          </a:ln>
        </p:spPr>
        <p:txBody>
          <a:bodyPr/>
          <a:lstStyle/>
          <a:p>
            <a:endParaRPr lang="en-US"/>
          </a:p>
        </p:txBody>
      </p:sp>
      <p:sp>
        <p:nvSpPr>
          <p:cNvPr id="18" name="Rectangle 17">
            <a:extLst>
              <a:ext uri="{FF2B5EF4-FFF2-40B4-BE49-F238E27FC236}">
                <a16:creationId xmlns:a16="http://schemas.microsoft.com/office/drawing/2014/main" id="{15B46CB6-3FAC-4DC0-9E79-B05F2A3A7BB9}"/>
              </a:ext>
            </a:extLst>
          </p:cNvPr>
          <p:cNvSpPr>
            <a:spLocks noGrp="1"/>
          </p:cNvSpPr>
          <p:nvPr/>
        </p:nvSpPr>
        <p:spPr>
          <a:xfrm>
            <a:off x="876300" y="4638675"/>
            <a:ext cx="266700" cy="209550"/>
          </a:xfrm>
          <a:prstGeom prst="rect">
            <a:avLst/>
          </a:prstGeom>
          <a:noFill/>
          <a:ln w="0">
            <a:noFill/>
            <a:prstDash val="solid"/>
          </a:ln>
        </p:spPr>
        <p:txBody>
          <a:bodyPr lIns="0" tIns="0" rIns="0" bIns="0" anchor="t">
            <a:normAutofit/>
          </a:bodyPr>
          <a:lstStyle/>
          <a:p>
            <a:pPr algn="ctr">
              <a:lnSpc>
                <a:spcPct val="105000"/>
              </a:lnSpc>
              <a:buNone/>
              <a:defRPr sz="1200" b="1" i="0">
                <a:solidFill>
                  <a:srgbClr val="08122F"/>
                </a:solidFill>
                <a:latin typeface="Aptos"/>
                <a:ea typeface="Aptos"/>
                <a:cs typeface="Aptos"/>
              </a:defRPr>
            </a:pPr>
            <a:r>
              <a:rPr sz="1200" b="1" i="0">
                <a:solidFill>
                  <a:srgbClr val="08122F"/>
                </a:solidFill>
                <a:latin typeface="Aptos"/>
                <a:ea typeface="Aptos"/>
                <a:cs typeface="Aptos"/>
              </a:rPr>
              <a:t>4</a:t>
            </a:r>
          </a:p>
        </p:txBody>
      </p:sp>
      <p:sp>
        <p:nvSpPr>
          <p:cNvPr id="19" name="Rectangle 18">
            <a:extLst>
              <a:ext uri="{FF2B5EF4-FFF2-40B4-BE49-F238E27FC236}">
                <a16:creationId xmlns:a16="http://schemas.microsoft.com/office/drawing/2014/main" id="{05C89711-6286-450A-8B39-88444DE18C45}"/>
              </a:ext>
            </a:extLst>
          </p:cNvPr>
          <p:cNvSpPr>
            <a:spLocks noGrp="1"/>
          </p:cNvSpPr>
          <p:nvPr/>
        </p:nvSpPr>
        <p:spPr>
          <a:xfrm>
            <a:off x="1409700" y="4619625"/>
            <a:ext cx="123825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23D7E6"/>
                </a:solidFill>
                <a:latin typeface="Aptos"/>
                <a:ea typeface="Aptos"/>
                <a:cs typeface="Aptos"/>
              </a:defRPr>
            </a:pPr>
            <a:r>
              <a:rPr sz="1200" b="1" i="0">
                <a:solidFill>
                  <a:srgbClr val="23D7E6"/>
                </a:solidFill>
                <a:latin typeface="Aptos"/>
                <a:ea typeface="Aptos"/>
                <a:cs typeface="Aptos"/>
              </a:rPr>
              <a:t>SHOPPING</a:t>
            </a:r>
          </a:p>
        </p:txBody>
      </p:sp>
      <p:sp>
        <p:nvSpPr>
          <p:cNvPr id="20" name="Rectangle 19">
            <a:extLst>
              <a:ext uri="{FF2B5EF4-FFF2-40B4-BE49-F238E27FC236}">
                <a16:creationId xmlns:a16="http://schemas.microsoft.com/office/drawing/2014/main" id="{C6DBBFCE-996E-4B28-B842-7DBA6E0C000D}"/>
              </a:ext>
            </a:extLst>
          </p:cNvPr>
          <p:cNvSpPr>
            <a:spLocks noGrp="1"/>
          </p:cNvSpPr>
          <p:nvPr/>
        </p:nvSpPr>
        <p:spPr>
          <a:xfrm>
            <a:off x="2971800" y="4591050"/>
            <a:ext cx="6572250" cy="266700"/>
          </a:xfrm>
          <a:prstGeom prst="rect">
            <a:avLst/>
          </a:prstGeom>
          <a:noFill/>
          <a:ln w="0">
            <a:noFill/>
            <a:prstDash val="solid"/>
          </a:ln>
        </p:spPr>
        <p:txBody>
          <a:bodyPr lIns="0" tIns="0" rIns="0" bIns="0" anchor="t">
            <a:normAutofit fontScale="96618"/>
          </a:bodyPr>
          <a:lstStyle/>
          <a:p>
            <a:pPr algn="l">
              <a:lnSpc>
                <a:spcPct val="105000"/>
              </a:lnSpc>
              <a:buNone/>
              <a:defRPr sz="1725" b="0" i="0">
                <a:solidFill>
                  <a:srgbClr val="08122F"/>
                </a:solidFill>
                <a:latin typeface="Aptos"/>
                <a:ea typeface="Aptos"/>
                <a:cs typeface="Aptos"/>
              </a:defRPr>
            </a:pPr>
            <a:r>
              <a:rPr sz="1725" b="0" i="0">
                <a:solidFill>
                  <a:srgbClr val="08122F"/>
                </a:solidFill>
                <a:latin typeface="Aptos"/>
                <a:ea typeface="Aptos"/>
                <a:cs typeface="Aptos"/>
              </a:rPr>
              <a:t>Find the cheapest hearing aid—do not order</a:t>
            </a:r>
          </a:p>
        </p:txBody>
      </p:sp>
      <p:sp>
        <p:nvSpPr>
          <p:cNvPr id="21" name="Oval 20">
            <a:extLst>
              <a:ext uri="{FF2B5EF4-FFF2-40B4-BE49-F238E27FC236}">
                <a16:creationId xmlns:a16="http://schemas.microsoft.com/office/drawing/2014/main" id="{69E28C86-43BF-4A01-A271-077B8C52C4F4}"/>
              </a:ext>
            </a:extLst>
          </p:cNvPr>
          <p:cNvSpPr>
            <a:spLocks noGrp="1"/>
          </p:cNvSpPr>
          <p:nvPr/>
        </p:nvSpPr>
        <p:spPr>
          <a:xfrm>
            <a:off x="876300" y="5238750"/>
            <a:ext cx="266700" cy="266700"/>
          </a:xfrm>
          <a:prstGeom prst="ellipse">
            <a:avLst/>
          </a:prstGeom>
          <a:solidFill>
            <a:srgbClr val="B0D65A"/>
          </a:solidFill>
          <a:ln w="0">
            <a:noFill/>
            <a:prstDash val="solid"/>
          </a:ln>
        </p:spPr>
        <p:txBody>
          <a:bodyPr/>
          <a:lstStyle/>
          <a:p>
            <a:endParaRPr lang="en-US"/>
          </a:p>
        </p:txBody>
      </p:sp>
      <p:sp>
        <p:nvSpPr>
          <p:cNvPr id="22" name="Rectangle 21">
            <a:extLst>
              <a:ext uri="{FF2B5EF4-FFF2-40B4-BE49-F238E27FC236}">
                <a16:creationId xmlns:a16="http://schemas.microsoft.com/office/drawing/2014/main" id="{64497638-6929-4BF3-8B42-6BF49DDAC2CF}"/>
              </a:ext>
            </a:extLst>
          </p:cNvPr>
          <p:cNvSpPr>
            <a:spLocks noGrp="1"/>
          </p:cNvSpPr>
          <p:nvPr/>
        </p:nvSpPr>
        <p:spPr>
          <a:xfrm>
            <a:off x="876300" y="5267325"/>
            <a:ext cx="266700" cy="209550"/>
          </a:xfrm>
          <a:prstGeom prst="rect">
            <a:avLst/>
          </a:prstGeom>
          <a:noFill/>
          <a:ln w="0">
            <a:noFill/>
            <a:prstDash val="solid"/>
          </a:ln>
        </p:spPr>
        <p:txBody>
          <a:bodyPr lIns="0" tIns="0" rIns="0" bIns="0" anchor="t">
            <a:normAutofit/>
          </a:bodyPr>
          <a:lstStyle/>
          <a:p>
            <a:pPr algn="ctr">
              <a:lnSpc>
                <a:spcPct val="105000"/>
              </a:lnSpc>
              <a:buNone/>
              <a:defRPr sz="1200" b="1" i="0">
                <a:solidFill>
                  <a:srgbClr val="08122F"/>
                </a:solidFill>
                <a:latin typeface="Aptos"/>
                <a:ea typeface="Aptos"/>
                <a:cs typeface="Aptos"/>
              </a:defRPr>
            </a:pPr>
            <a:r>
              <a:rPr sz="1200" b="1" i="0">
                <a:solidFill>
                  <a:srgbClr val="08122F"/>
                </a:solidFill>
                <a:latin typeface="Aptos"/>
                <a:ea typeface="Aptos"/>
                <a:cs typeface="Aptos"/>
              </a:rPr>
              <a:t>5</a:t>
            </a:r>
          </a:p>
        </p:txBody>
      </p:sp>
      <p:sp>
        <p:nvSpPr>
          <p:cNvPr id="23" name="Rectangle 22">
            <a:extLst>
              <a:ext uri="{FF2B5EF4-FFF2-40B4-BE49-F238E27FC236}">
                <a16:creationId xmlns:a16="http://schemas.microsoft.com/office/drawing/2014/main" id="{BB23BFDF-69A7-4739-8529-BC214267CD73}"/>
              </a:ext>
            </a:extLst>
          </p:cNvPr>
          <p:cNvSpPr>
            <a:spLocks noGrp="1"/>
          </p:cNvSpPr>
          <p:nvPr/>
        </p:nvSpPr>
        <p:spPr>
          <a:xfrm>
            <a:off x="1409700" y="5248275"/>
            <a:ext cx="123825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B0D65A"/>
                </a:solidFill>
                <a:latin typeface="Aptos"/>
                <a:ea typeface="Aptos"/>
                <a:cs typeface="Aptos"/>
              </a:defRPr>
            </a:pPr>
            <a:r>
              <a:rPr sz="1200" b="1" i="0">
                <a:solidFill>
                  <a:srgbClr val="B0D65A"/>
                </a:solidFill>
                <a:latin typeface="Aptos"/>
                <a:ea typeface="Aptos"/>
                <a:cs typeface="Aptos"/>
              </a:rPr>
              <a:t>WEBSITE</a:t>
            </a:r>
          </a:p>
        </p:txBody>
      </p:sp>
      <p:sp>
        <p:nvSpPr>
          <p:cNvPr id="24" name="Rectangle 23">
            <a:extLst>
              <a:ext uri="{FF2B5EF4-FFF2-40B4-BE49-F238E27FC236}">
                <a16:creationId xmlns:a16="http://schemas.microsoft.com/office/drawing/2014/main" id="{A27DD47D-B389-47AF-8BC3-1C1F98BE1DCA}"/>
              </a:ext>
            </a:extLst>
          </p:cNvPr>
          <p:cNvSpPr>
            <a:spLocks noGrp="1"/>
          </p:cNvSpPr>
          <p:nvPr/>
        </p:nvSpPr>
        <p:spPr>
          <a:xfrm>
            <a:off x="2971800" y="5219700"/>
            <a:ext cx="6572250" cy="266700"/>
          </a:xfrm>
          <a:prstGeom prst="rect">
            <a:avLst/>
          </a:prstGeom>
          <a:noFill/>
          <a:ln w="0">
            <a:noFill/>
            <a:prstDash val="solid"/>
          </a:ln>
        </p:spPr>
        <p:txBody>
          <a:bodyPr lIns="0" tIns="0" rIns="0" bIns="0" anchor="t">
            <a:normAutofit fontScale="96618"/>
          </a:bodyPr>
          <a:lstStyle/>
          <a:p>
            <a:pPr algn="l">
              <a:lnSpc>
                <a:spcPct val="105000"/>
              </a:lnSpc>
              <a:buNone/>
              <a:defRPr sz="1725" b="0" i="0">
                <a:solidFill>
                  <a:srgbClr val="08122F"/>
                </a:solidFill>
                <a:latin typeface="Aptos"/>
                <a:ea typeface="Aptos"/>
                <a:cs typeface="Aptos"/>
              </a:defRPr>
            </a:pPr>
            <a:r>
              <a:rPr sz="1725" b="0" i="0">
                <a:solidFill>
                  <a:srgbClr val="08122F"/>
                </a:solidFill>
                <a:latin typeface="Aptos"/>
                <a:ea typeface="Aptos"/>
                <a:cs typeface="Aptos"/>
              </a:rPr>
              <a:t>Build an Adult Day Care Center site</a:t>
            </a:r>
          </a:p>
        </p:txBody>
      </p:sp>
      <p:sp>
        <p:nvSpPr>
          <p:cNvPr id="25" name="Rounded Rectangle 24">
            <a:extLst>
              <a:ext uri="{FF2B5EF4-FFF2-40B4-BE49-F238E27FC236}">
                <a16:creationId xmlns:a16="http://schemas.microsoft.com/office/drawing/2014/main" id="{D28B6994-FC16-48ED-A187-637C9C735271}"/>
              </a:ext>
            </a:extLst>
          </p:cNvPr>
          <p:cNvSpPr>
            <a:spLocks noGrp="1"/>
          </p:cNvSpPr>
          <p:nvPr/>
        </p:nvSpPr>
        <p:spPr>
          <a:xfrm>
            <a:off x="9906000" y="2724150"/>
            <a:ext cx="28575" cy="2781300"/>
          </a:xfrm>
          <a:prstGeom prst="roundRect">
            <a:avLst>
              <a:gd name="adj" fmla="val 50000"/>
            </a:avLst>
          </a:prstGeom>
          <a:solidFill>
            <a:srgbClr val="A5004F"/>
          </a:solidFill>
          <a:ln w="0">
            <a:noFill/>
            <a:prstDash val="solid"/>
          </a:ln>
        </p:spPr>
        <p:txBody>
          <a:bodyPr/>
          <a:lstStyle/>
          <a:p>
            <a:endParaRPr lang="en-US"/>
          </a:p>
        </p:txBody>
      </p:sp>
      <p:sp>
        <p:nvSpPr>
          <p:cNvPr id="26" name="Rectangle 25">
            <a:extLst>
              <a:ext uri="{FF2B5EF4-FFF2-40B4-BE49-F238E27FC236}">
                <a16:creationId xmlns:a16="http://schemas.microsoft.com/office/drawing/2014/main" id="{73B7C33D-D403-4E9C-BFB3-C5AFFA8EB15A}"/>
              </a:ext>
            </a:extLst>
          </p:cNvPr>
          <p:cNvSpPr>
            <a:spLocks noGrp="1"/>
          </p:cNvSpPr>
          <p:nvPr/>
        </p:nvSpPr>
        <p:spPr>
          <a:xfrm>
            <a:off x="10287000" y="2857500"/>
            <a:ext cx="123825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FFB98A"/>
                </a:solidFill>
                <a:latin typeface="Aptos"/>
                <a:ea typeface="Aptos"/>
                <a:cs typeface="Aptos"/>
              </a:defRPr>
            </a:pPr>
            <a:r>
              <a:rPr sz="1200" b="1" i="0">
                <a:solidFill>
                  <a:srgbClr val="FFB98A"/>
                </a:solidFill>
                <a:latin typeface="Aptos"/>
                <a:ea typeface="Aptos"/>
                <a:cs typeface="Aptos"/>
              </a:rPr>
              <a:t>ONE RULE</a:t>
            </a:r>
          </a:p>
        </p:txBody>
      </p:sp>
      <p:sp>
        <p:nvSpPr>
          <p:cNvPr id="27" name="Rectangle 26">
            <a:extLst>
              <a:ext uri="{FF2B5EF4-FFF2-40B4-BE49-F238E27FC236}">
                <a16:creationId xmlns:a16="http://schemas.microsoft.com/office/drawing/2014/main" id="{389891F1-4CAD-4F86-B147-B7B6C83A3A55}"/>
              </a:ext>
            </a:extLst>
          </p:cNvPr>
          <p:cNvSpPr>
            <a:spLocks noGrp="1"/>
          </p:cNvSpPr>
          <p:nvPr/>
        </p:nvSpPr>
        <p:spPr>
          <a:xfrm>
            <a:off x="10287000" y="3276600"/>
            <a:ext cx="1333500" cy="838200"/>
          </a:xfrm>
          <a:prstGeom prst="rect">
            <a:avLst/>
          </a:prstGeom>
          <a:noFill/>
          <a:ln w="0">
            <a:noFill/>
            <a:prstDash val="solid"/>
          </a:ln>
        </p:spPr>
        <p:txBody>
          <a:bodyPr lIns="0" tIns="0" rIns="0" bIns="0" anchor="t">
            <a:normAutofit fontScale="91210" lnSpcReduction="10000"/>
          </a:bodyPr>
          <a:lstStyle/>
          <a:p>
            <a:pPr algn="l">
              <a:lnSpc>
                <a:spcPct val="94000"/>
              </a:lnSpc>
              <a:buNone/>
              <a:defRPr sz="1800" b="1" i="0">
                <a:solidFill>
                  <a:srgbClr val="08122F"/>
                </a:solidFill>
                <a:latin typeface="Aptos"/>
                <a:ea typeface="Aptos"/>
                <a:cs typeface="Aptos"/>
              </a:defRPr>
            </a:pPr>
            <a:r>
              <a:rPr sz="1800" b="1" i="0">
                <a:solidFill>
                  <a:srgbClr val="08122F"/>
                </a:solidFill>
                <a:latin typeface="Aptos"/>
                <a:ea typeface="Aptos"/>
                <a:cs typeface="Aptos"/>
              </a:rPr>
              <a:t>Pause before</a:t>
            </a:r>
          </a:p>
          <a:p>
            <a:pPr algn="l">
              <a:lnSpc>
                <a:spcPct val="94000"/>
              </a:lnSpc>
              <a:buNone/>
              <a:defRPr sz="1800" b="1" i="0">
                <a:solidFill>
                  <a:srgbClr val="08122F"/>
                </a:solidFill>
                <a:latin typeface="Aptos"/>
                <a:ea typeface="Aptos"/>
                <a:cs typeface="Aptos"/>
              </a:defRPr>
            </a:pPr>
            <a:r>
              <a:rPr sz="1800" b="1" i="0">
                <a:solidFill>
                  <a:srgbClr val="08122F"/>
                </a:solidFill>
                <a:latin typeface="Aptos"/>
                <a:ea typeface="Aptos"/>
                <a:cs typeface="Aptos"/>
              </a:rPr>
              <a:t>anything consequential.</a:t>
            </a:r>
          </a:p>
        </p:txBody>
      </p:sp>
      <p:sp>
        <p:nvSpPr>
          <p:cNvPr id="28" name="Rectangle 27">
            <a:extLst>
              <a:ext uri="{FF2B5EF4-FFF2-40B4-BE49-F238E27FC236}">
                <a16:creationId xmlns:a16="http://schemas.microsoft.com/office/drawing/2014/main" id="{BB6561D5-BE19-4592-984A-591979468045}"/>
              </a:ext>
            </a:extLst>
          </p:cNvPr>
          <p:cNvSpPr>
            <a:spLocks noGrp="1"/>
          </p:cNvSpPr>
          <p:nvPr/>
        </p:nvSpPr>
        <p:spPr>
          <a:xfrm>
            <a:off x="10287000" y="4438650"/>
            <a:ext cx="1333500" cy="704850"/>
          </a:xfrm>
          <a:prstGeom prst="rect">
            <a:avLst/>
          </a:prstGeom>
          <a:noFill/>
          <a:ln w="0">
            <a:noFill/>
            <a:prstDash val="solid"/>
          </a:ln>
        </p:spPr>
        <p:txBody>
          <a:bodyPr lIns="0" tIns="0" rIns="0" bIns="0" anchor="t">
            <a:normAutofit fontScale="86218" lnSpcReduction="10000"/>
          </a:bodyPr>
          <a:lstStyle/>
          <a:p>
            <a:pPr algn="l">
              <a:lnSpc>
                <a:spcPct val="105000"/>
              </a:lnSpc>
              <a:buNone/>
              <a:defRPr sz="1425" b="0" i="0">
                <a:solidFill>
                  <a:srgbClr val="4B5A78"/>
                </a:solidFill>
                <a:latin typeface="Aptos"/>
                <a:ea typeface="Aptos"/>
                <a:cs typeface="Aptos"/>
              </a:defRPr>
            </a:pPr>
            <a:r>
              <a:rPr sz="1425" b="0" i="0">
                <a:solidFill>
                  <a:srgbClr val="4B5A78"/>
                </a:solidFill>
                <a:latin typeface="Aptos"/>
                <a:ea typeface="Aptos"/>
                <a:cs typeface="Aptos"/>
              </a:rPr>
              <a:t>No sending, buying,</a:t>
            </a:r>
          </a:p>
          <a:p>
            <a:pPr algn="l">
              <a:lnSpc>
                <a:spcPct val="105000"/>
              </a:lnSpc>
              <a:buNone/>
              <a:defRPr sz="1425" b="0" i="0">
                <a:solidFill>
                  <a:srgbClr val="4B5A78"/>
                </a:solidFill>
                <a:latin typeface="Aptos"/>
                <a:ea typeface="Aptos"/>
                <a:cs typeface="Aptos"/>
              </a:defRPr>
            </a:pPr>
            <a:r>
              <a:rPr sz="1425" b="0" i="0">
                <a:solidFill>
                  <a:srgbClr val="4B5A78"/>
                </a:solidFill>
                <a:latin typeface="Aptos"/>
                <a:ea typeface="Aptos"/>
                <a:cs typeface="Aptos"/>
              </a:rPr>
              <a:t>or publishing without</a:t>
            </a:r>
          </a:p>
          <a:p>
            <a:pPr algn="l">
              <a:lnSpc>
                <a:spcPct val="105000"/>
              </a:lnSpc>
              <a:buNone/>
              <a:defRPr sz="1425" b="0" i="0">
                <a:solidFill>
                  <a:srgbClr val="4B5A78"/>
                </a:solidFill>
                <a:latin typeface="Aptos"/>
                <a:ea typeface="Aptos"/>
                <a:cs typeface="Aptos"/>
              </a:defRPr>
            </a:pPr>
            <a:r>
              <a:rPr sz="1425" b="0" i="0">
                <a:solidFill>
                  <a:srgbClr val="4B5A78"/>
                </a:solidFill>
                <a:latin typeface="Aptos"/>
                <a:ea typeface="Aptos"/>
                <a:cs typeface="Aptos"/>
              </a:rPr>
              <a:t>your review.</a:t>
            </a:r>
          </a:p>
        </p:txBody>
      </p:sp>
      <p:sp>
        <p:nvSpPr>
          <p:cNvPr id="29" name="Rectangle 28">
            <a:extLst>
              <a:ext uri="{FF2B5EF4-FFF2-40B4-BE49-F238E27FC236}">
                <a16:creationId xmlns:a16="http://schemas.microsoft.com/office/drawing/2014/main" id="{6FA7E4C5-1DE8-4ACA-B395-E9F4C93E556C}"/>
              </a:ext>
            </a:extLst>
          </p:cNvPr>
          <p:cNvSpPr>
            <a:spLocks noGrp="1"/>
          </p:cNvSpPr>
          <p:nvPr/>
        </p:nvSpPr>
        <p:spPr>
          <a:xfrm>
            <a:off x="571500" y="6457950"/>
            <a:ext cx="6477000" cy="171450"/>
          </a:xfrm>
          <a:prstGeom prst="rect">
            <a:avLst/>
          </a:prstGeom>
          <a:noFill/>
          <a:ln w="0">
            <a:noFill/>
            <a:prstDash val="solid"/>
          </a:ln>
        </p:spPr>
        <p:txBody>
          <a:bodyPr lIns="0" tIns="0" rIns="0" bIns="0" anchor="t">
            <a:normAutofit fontScale="95238"/>
          </a:bodyPr>
          <a:lstStyle/>
          <a:p>
            <a:pPr algn="l">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The Past, Present &amp; Future of AI</a:t>
            </a:r>
          </a:p>
        </p:txBody>
      </p:sp>
      <p:sp>
        <p:nvSpPr>
          <p:cNvPr id="30" name="Rectangle 29">
            <a:extLst>
              <a:ext uri="{FF2B5EF4-FFF2-40B4-BE49-F238E27FC236}">
                <a16:creationId xmlns:a16="http://schemas.microsoft.com/office/drawing/2014/main" id="{9284E3EC-5EFF-49A4-8C15-9BF714700BAC}"/>
              </a:ext>
            </a:extLst>
          </p:cNvPr>
          <p:cNvSpPr>
            <a:spLocks noGrp="1"/>
          </p:cNvSpPr>
          <p:nvPr/>
        </p:nvSpPr>
        <p:spPr>
          <a:xfrm>
            <a:off x="11144250" y="6457950"/>
            <a:ext cx="476250" cy="171450"/>
          </a:xfrm>
          <a:prstGeom prst="rect">
            <a:avLst/>
          </a:prstGeom>
          <a:noFill/>
          <a:ln w="0">
            <a:noFill/>
            <a:prstDash val="solid"/>
          </a:ln>
        </p:spPr>
        <p:txBody>
          <a:bodyPr lIns="0" tIns="0" rIns="0" bIns="0" anchor="t">
            <a:normAutofit fontScale="95238"/>
          </a:bodyPr>
          <a:lstStyle/>
          <a:p>
            <a:pPr algn="r">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14</a:t>
            </a:r>
          </a:p>
        </p:txBody>
      </p:sp>
    </p:spTree>
    <p:extLst>
      <p:ext uri="{BB962C8B-B14F-4D97-AF65-F5344CB8AC3E}">
        <p14:creationId xmlns:p14="http://schemas.microsoft.com/office/powerpoint/2010/main" val="1497711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E8C7209-FD27-42F8-BDD7-7A6EDDADE944}"/>
              </a:ext>
            </a:extLst>
          </p:cNvPr>
          <p:cNvSpPr>
            <a:spLocks noGrp="1"/>
          </p:cNvSpPr>
          <p:nvPr/>
        </p:nvSpPr>
        <p:spPr>
          <a:xfrm>
            <a:off x="609600" y="400050"/>
            <a:ext cx="666750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A5004F"/>
                </a:solidFill>
                <a:latin typeface="Aptos Display"/>
                <a:ea typeface="Aptos Display"/>
                <a:cs typeface="Aptos Display"/>
              </a:defRPr>
            </a:pPr>
            <a:r>
              <a:rPr sz="1200" b="1" i="0">
                <a:solidFill>
                  <a:srgbClr val="A5004F"/>
                </a:solidFill>
                <a:latin typeface="Aptos Display"/>
                <a:ea typeface="Aptos Display"/>
                <a:cs typeface="Aptos Display"/>
              </a:rPr>
              <a:t>DEMO NOTE 1</a:t>
            </a:r>
          </a:p>
        </p:txBody>
      </p:sp>
      <p:sp>
        <p:nvSpPr>
          <p:cNvPr id="2" name="Rectangle 1">
            <a:extLst>
              <a:ext uri="{FF2B5EF4-FFF2-40B4-BE49-F238E27FC236}">
                <a16:creationId xmlns:a16="http://schemas.microsoft.com/office/drawing/2014/main" id="{58FF55E8-D093-43DB-8EFA-DC02B166F520}"/>
              </a:ext>
            </a:extLst>
          </p:cNvPr>
          <p:cNvSpPr>
            <a:spLocks noGrp="1"/>
          </p:cNvSpPr>
          <p:nvPr/>
        </p:nvSpPr>
        <p:spPr>
          <a:xfrm>
            <a:off x="609600" y="742950"/>
            <a:ext cx="10477500" cy="704850"/>
          </a:xfrm>
          <a:prstGeom prst="rect">
            <a:avLst/>
          </a:prstGeom>
          <a:noFill/>
          <a:ln w="0">
            <a:noFill/>
            <a:prstDash val="solid"/>
          </a:ln>
        </p:spPr>
        <p:txBody>
          <a:bodyPr lIns="0" tIns="0" rIns="0" bIns="0" anchor="t">
            <a:normAutofit/>
          </a:bodyPr>
          <a:lstStyle/>
          <a:p>
            <a:pPr algn="l">
              <a:lnSpc>
                <a:spcPct val="92000"/>
              </a:lnSpc>
              <a:buNone/>
              <a:defRPr sz="3150" b="1" i="0">
                <a:solidFill>
                  <a:srgbClr val="08122F"/>
                </a:solidFill>
                <a:latin typeface="Aptos Display"/>
                <a:ea typeface="Aptos Display"/>
                <a:cs typeface="Aptos Display"/>
              </a:defRPr>
            </a:pPr>
            <a:r>
              <a:rPr sz="3150" b="1" i="0">
                <a:solidFill>
                  <a:srgbClr val="08122F"/>
                </a:solidFill>
                <a:latin typeface="Aptos Display"/>
                <a:ea typeface="Aptos Display"/>
                <a:cs typeface="Aptos Display"/>
              </a:rPr>
              <a:t>Thunderbird: one message, multiple recipients</a:t>
            </a:r>
          </a:p>
        </p:txBody>
      </p:sp>
      <p:sp>
        <p:nvSpPr>
          <p:cNvPr id="3" name="Rounded Rectangle 2">
            <a:extLst>
              <a:ext uri="{FF2B5EF4-FFF2-40B4-BE49-F238E27FC236}">
                <a16:creationId xmlns:a16="http://schemas.microsoft.com/office/drawing/2014/main" id="{13AD0679-F61F-4271-8E0B-6FAD3CD1F9D6}"/>
              </a:ext>
            </a:extLst>
          </p:cNvPr>
          <p:cNvSpPr>
            <a:spLocks noGrp="1"/>
          </p:cNvSpPr>
          <p:nvPr/>
        </p:nvSpPr>
        <p:spPr>
          <a:xfrm>
            <a:off x="609600" y="1581150"/>
            <a:ext cx="1123950" cy="47625"/>
          </a:xfrm>
          <a:prstGeom prst="roundRect">
            <a:avLst>
              <a:gd name="adj" fmla="val 40000"/>
            </a:avLst>
          </a:prstGeom>
          <a:solidFill>
            <a:srgbClr val="2200B8"/>
          </a:solidFill>
          <a:ln w="0">
            <a:noFill/>
            <a:prstDash val="solid"/>
          </a:ln>
        </p:spPr>
        <p:txBody>
          <a:bodyPr/>
          <a:lstStyle/>
          <a:p>
            <a:endParaRPr lang="en-US"/>
          </a:p>
        </p:txBody>
      </p:sp>
      <p:sp>
        <p:nvSpPr>
          <p:cNvPr id="4" name="Rectangle 3">
            <a:extLst>
              <a:ext uri="{FF2B5EF4-FFF2-40B4-BE49-F238E27FC236}">
                <a16:creationId xmlns:a16="http://schemas.microsoft.com/office/drawing/2014/main" id="{309A03A9-DF44-447B-B1B3-14058948D7E3}"/>
              </a:ext>
            </a:extLst>
          </p:cNvPr>
          <p:cNvSpPr>
            <a:spLocks noGrp="1"/>
          </p:cNvSpPr>
          <p:nvPr/>
        </p:nvSpPr>
        <p:spPr>
          <a:xfrm>
            <a:off x="609600" y="1809750"/>
            <a:ext cx="9906000" cy="38100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Show the agent handling repetition while you keep control of the send.</a:t>
            </a:r>
          </a:p>
        </p:txBody>
      </p:sp>
      <p:sp>
        <p:nvSpPr>
          <p:cNvPr id="5" name="Rounded Rectangle 4">
            <a:extLst>
              <a:ext uri="{FF2B5EF4-FFF2-40B4-BE49-F238E27FC236}">
                <a16:creationId xmlns:a16="http://schemas.microsoft.com/office/drawing/2014/main" id="{3D615081-F3AC-41A8-8719-72DF20F577AC}"/>
              </a:ext>
            </a:extLst>
          </p:cNvPr>
          <p:cNvSpPr>
            <a:spLocks noGrp="1"/>
          </p:cNvSpPr>
          <p:nvPr/>
        </p:nvSpPr>
        <p:spPr>
          <a:xfrm>
            <a:off x="685800" y="2781300"/>
            <a:ext cx="6858000" cy="2209800"/>
          </a:xfrm>
          <a:prstGeom prst="roundRect">
            <a:avLst>
              <a:gd name="adj" fmla="val 8621"/>
            </a:avLst>
          </a:prstGeom>
          <a:solidFill>
            <a:srgbClr val="FFFFFF"/>
          </a:solidFill>
          <a:ln w="19050">
            <a:solidFill>
              <a:srgbClr val="D9E5EC"/>
            </a:solidFill>
            <a:prstDash val="solid"/>
          </a:ln>
        </p:spPr>
        <p:txBody>
          <a:bodyPr/>
          <a:lstStyle/>
          <a:p>
            <a:endParaRPr lang="en-US"/>
          </a:p>
        </p:txBody>
      </p:sp>
      <p:sp>
        <p:nvSpPr>
          <p:cNvPr id="6" name="Rectangle 5">
            <a:extLst>
              <a:ext uri="{FF2B5EF4-FFF2-40B4-BE49-F238E27FC236}">
                <a16:creationId xmlns:a16="http://schemas.microsoft.com/office/drawing/2014/main" id="{BEE2C649-1CF1-4457-8A0A-BD21E58DE48A}"/>
              </a:ext>
            </a:extLst>
          </p:cNvPr>
          <p:cNvSpPr>
            <a:spLocks noGrp="1"/>
          </p:cNvSpPr>
          <p:nvPr/>
        </p:nvSpPr>
        <p:spPr>
          <a:xfrm>
            <a:off x="1009650" y="3086100"/>
            <a:ext cx="1524000" cy="209550"/>
          </a:xfrm>
          <a:prstGeom prst="rect">
            <a:avLst/>
          </a:prstGeom>
          <a:noFill/>
          <a:ln w="0">
            <a:noFill/>
            <a:prstDash val="solid"/>
          </a:ln>
        </p:spPr>
        <p:txBody>
          <a:bodyPr lIns="0" tIns="0" rIns="0" bIns="0" anchor="t">
            <a:normAutofit/>
          </a:bodyPr>
          <a:lstStyle/>
          <a:p>
            <a:pPr algn="l">
              <a:lnSpc>
                <a:spcPct val="105000"/>
              </a:lnSpc>
              <a:buNone/>
              <a:defRPr sz="1275" b="1" i="0">
                <a:solidFill>
                  <a:srgbClr val="A5004F"/>
                </a:solidFill>
                <a:latin typeface="Aptos"/>
                <a:ea typeface="Aptos"/>
                <a:cs typeface="Aptos"/>
              </a:defRPr>
            </a:pPr>
            <a:r>
              <a:rPr sz="1275" b="1" i="0">
                <a:solidFill>
                  <a:srgbClr val="A5004F"/>
                </a:solidFill>
                <a:latin typeface="Aptos"/>
                <a:ea typeface="Aptos"/>
                <a:cs typeface="Aptos"/>
              </a:rPr>
              <a:t>PROMPT</a:t>
            </a:r>
          </a:p>
        </p:txBody>
      </p:sp>
      <p:sp>
        <p:nvSpPr>
          <p:cNvPr id="7" name="Rectangle 6">
            <a:extLst>
              <a:ext uri="{FF2B5EF4-FFF2-40B4-BE49-F238E27FC236}">
                <a16:creationId xmlns:a16="http://schemas.microsoft.com/office/drawing/2014/main" id="{26819022-502B-4DFE-ACD3-38C417AC2BCC}"/>
              </a:ext>
            </a:extLst>
          </p:cNvPr>
          <p:cNvSpPr>
            <a:spLocks noGrp="1"/>
          </p:cNvSpPr>
          <p:nvPr/>
        </p:nvSpPr>
        <p:spPr>
          <a:xfrm>
            <a:off x="1009650" y="3524250"/>
            <a:ext cx="5905500" cy="914400"/>
          </a:xfrm>
          <a:prstGeom prst="rect">
            <a:avLst/>
          </a:prstGeom>
          <a:noFill/>
          <a:ln w="0">
            <a:noFill/>
            <a:prstDash val="solid"/>
          </a:ln>
        </p:spPr>
        <p:txBody>
          <a:bodyPr lIns="0" tIns="0" rIns="0" bIns="0" anchor="t">
            <a:normAutofit fontScale="94563"/>
          </a:bodyPr>
          <a:lstStyle/>
          <a:p>
            <a:pPr algn="l">
              <a:lnSpc>
                <a:spcPct val="94000"/>
              </a:lnSpc>
              <a:buNone/>
              <a:defRPr sz="2250" b="1" i="0">
                <a:solidFill>
                  <a:srgbClr val="08122F"/>
                </a:solidFill>
                <a:latin typeface="Aptos"/>
                <a:ea typeface="Aptos"/>
                <a:cs typeface="Aptos"/>
              </a:defRPr>
            </a:pPr>
            <a:r>
              <a:rPr sz="2250" b="1" i="0">
                <a:solidFill>
                  <a:srgbClr val="08122F"/>
                </a:solidFill>
                <a:latin typeface="Aptos"/>
                <a:ea typeface="Aptos"/>
                <a:cs typeface="Aptos"/>
              </a:rPr>
              <a:t>In Thunderbird, draft the same</a:t>
            </a:r>
          </a:p>
          <a:p>
            <a:pPr algn="l">
              <a:lnSpc>
                <a:spcPct val="94000"/>
              </a:lnSpc>
              <a:buNone/>
              <a:defRPr sz="2250" b="1" i="0">
                <a:solidFill>
                  <a:srgbClr val="08122F"/>
                </a:solidFill>
                <a:latin typeface="Aptos"/>
                <a:ea typeface="Aptos"/>
                <a:cs typeface="Aptos"/>
              </a:defRPr>
            </a:pPr>
            <a:r>
              <a:rPr sz="2250" b="1" i="0">
                <a:solidFill>
                  <a:srgbClr val="08122F"/>
                </a:solidFill>
                <a:latin typeface="Aptos"/>
                <a:ea typeface="Aptos"/>
                <a:cs typeface="Aptos"/>
              </a:rPr>
              <a:t>congratulations email to these recipients.</a:t>
            </a:r>
          </a:p>
          <a:p>
            <a:pPr algn="l">
              <a:lnSpc>
                <a:spcPct val="94000"/>
              </a:lnSpc>
              <a:buNone/>
              <a:defRPr sz="2250" b="1" i="0">
                <a:solidFill>
                  <a:srgbClr val="08122F"/>
                </a:solidFill>
                <a:latin typeface="Aptos"/>
                <a:ea typeface="Aptos"/>
                <a:cs typeface="Aptos"/>
              </a:defRPr>
            </a:pPr>
            <a:r>
              <a:rPr sz="2250" b="1" i="0">
                <a:solidFill>
                  <a:srgbClr val="08122F"/>
                </a:solidFill>
                <a:latin typeface="Aptos"/>
                <a:ea typeface="Aptos"/>
                <a:cs typeface="Aptos"/>
              </a:rPr>
              <a:t>Do not send until I review it.</a:t>
            </a:r>
          </a:p>
        </p:txBody>
      </p:sp>
      <p:sp>
        <p:nvSpPr>
          <p:cNvPr id="8" name="Rectangle 7">
            <a:extLst>
              <a:ext uri="{FF2B5EF4-FFF2-40B4-BE49-F238E27FC236}">
                <a16:creationId xmlns:a16="http://schemas.microsoft.com/office/drawing/2014/main" id="{07B70C89-B682-4290-BAF7-ADD10AADABCF}"/>
              </a:ext>
            </a:extLst>
          </p:cNvPr>
          <p:cNvSpPr>
            <a:spLocks noGrp="1"/>
          </p:cNvSpPr>
          <p:nvPr/>
        </p:nvSpPr>
        <p:spPr>
          <a:xfrm>
            <a:off x="8382000" y="2990850"/>
            <a:ext cx="2476500" cy="228600"/>
          </a:xfrm>
          <a:prstGeom prst="rect">
            <a:avLst/>
          </a:prstGeom>
          <a:noFill/>
          <a:ln w="0">
            <a:noFill/>
            <a:prstDash val="solid"/>
          </a:ln>
        </p:spPr>
        <p:txBody>
          <a:bodyPr lIns="0" tIns="0" rIns="0" bIns="0" anchor="t">
            <a:normAutofit/>
          </a:bodyPr>
          <a:lstStyle/>
          <a:p>
            <a:pPr algn="l">
              <a:lnSpc>
                <a:spcPct val="105000"/>
              </a:lnSpc>
              <a:buNone/>
              <a:defRPr sz="1350" b="1" i="0">
                <a:solidFill>
                  <a:srgbClr val="2200B8"/>
                </a:solidFill>
                <a:latin typeface="Aptos"/>
                <a:ea typeface="Aptos"/>
                <a:cs typeface="Aptos"/>
              </a:defRPr>
            </a:pPr>
            <a:r>
              <a:rPr sz="1350" b="1" i="0">
                <a:solidFill>
                  <a:srgbClr val="2200B8"/>
                </a:solidFill>
                <a:latin typeface="Aptos"/>
                <a:ea typeface="Aptos"/>
                <a:cs typeface="Aptos"/>
              </a:rPr>
              <a:t>Safety boundary</a:t>
            </a:r>
          </a:p>
        </p:txBody>
      </p:sp>
      <p:sp>
        <p:nvSpPr>
          <p:cNvPr id="9" name="Rectangle 8">
            <a:extLst>
              <a:ext uri="{FF2B5EF4-FFF2-40B4-BE49-F238E27FC236}">
                <a16:creationId xmlns:a16="http://schemas.microsoft.com/office/drawing/2014/main" id="{FAE91974-12E8-4ECD-AC37-5AA0395C7214}"/>
              </a:ext>
            </a:extLst>
          </p:cNvPr>
          <p:cNvSpPr>
            <a:spLocks noGrp="1"/>
          </p:cNvSpPr>
          <p:nvPr/>
        </p:nvSpPr>
        <p:spPr>
          <a:xfrm>
            <a:off x="8382000" y="3486150"/>
            <a:ext cx="2476500" cy="1047750"/>
          </a:xfrm>
          <a:prstGeom prst="rect">
            <a:avLst/>
          </a:prstGeom>
          <a:noFill/>
          <a:ln w="0">
            <a:noFill/>
            <a:prstDash val="solid"/>
          </a:ln>
        </p:spPr>
        <p:txBody>
          <a:bodyPr lIns="0" tIns="0" rIns="0" bIns="0" anchor="t">
            <a:normAutofit fontScale="96812"/>
          </a:bodyPr>
          <a:lstStyle/>
          <a:p>
            <a:pPr algn="l">
              <a:lnSpc>
                <a:spcPct val="105000"/>
              </a:lnSpc>
              <a:buNone/>
              <a:defRPr sz="2250" b="1" i="0">
                <a:solidFill>
                  <a:srgbClr val="08122F"/>
                </a:solidFill>
                <a:latin typeface="Aptos"/>
                <a:ea typeface="Aptos"/>
                <a:cs typeface="Aptos"/>
              </a:defRPr>
            </a:pPr>
            <a:r>
              <a:rPr sz="2250" b="1" i="0">
                <a:solidFill>
                  <a:srgbClr val="08122F"/>
                </a:solidFill>
                <a:latin typeface="Aptos"/>
                <a:ea typeface="Aptos"/>
                <a:cs typeface="Aptos"/>
              </a:rPr>
              <a:t>Draft first.</a:t>
            </a:r>
          </a:p>
          <a:p>
            <a:pPr algn="l">
              <a:lnSpc>
                <a:spcPct val="105000"/>
              </a:lnSpc>
              <a:buNone/>
              <a:defRPr sz="2250" b="1" i="0">
                <a:solidFill>
                  <a:srgbClr val="08122F"/>
                </a:solidFill>
                <a:latin typeface="Aptos"/>
                <a:ea typeface="Aptos"/>
                <a:cs typeface="Aptos"/>
              </a:defRPr>
            </a:pPr>
            <a:r>
              <a:rPr sz="2250" b="1" i="0">
                <a:solidFill>
                  <a:srgbClr val="08122F"/>
                </a:solidFill>
                <a:latin typeface="Aptos"/>
                <a:ea typeface="Aptos"/>
                <a:cs typeface="Aptos"/>
              </a:rPr>
              <a:t>Review addresses.</a:t>
            </a:r>
          </a:p>
          <a:p>
            <a:pPr algn="l">
              <a:lnSpc>
                <a:spcPct val="105000"/>
              </a:lnSpc>
              <a:buNone/>
              <a:defRPr sz="2250" b="1" i="0">
                <a:solidFill>
                  <a:srgbClr val="08122F"/>
                </a:solidFill>
                <a:latin typeface="Aptos"/>
                <a:ea typeface="Aptos"/>
                <a:cs typeface="Aptos"/>
              </a:defRPr>
            </a:pPr>
            <a:r>
              <a:rPr sz="2250" b="1" i="0">
                <a:solidFill>
                  <a:srgbClr val="08122F"/>
                </a:solidFill>
                <a:latin typeface="Aptos"/>
                <a:ea typeface="Aptos"/>
                <a:cs typeface="Aptos"/>
              </a:rPr>
              <a:t>Send manually.</a:t>
            </a:r>
          </a:p>
        </p:txBody>
      </p:sp>
      <p:sp>
        <p:nvSpPr>
          <p:cNvPr id="10" name="Rounded Rectangle 9">
            <a:extLst>
              <a:ext uri="{FF2B5EF4-FFF2-40B4-BE49-F238E27FC236}">
                <a16:creationId xmlns:a16="http://schemas.microsoft.com/office/drawing/2014/main" id="{184515A3-C254-4253-ACA4-88E23E800108}"/>
              </a:ext>
            </a:extLst>
          </p:cNvPr>
          <p:cNvSpPr>
            <a:spLocks noGrp="1"/>
          </p:cNvSpPr>
          <p:nvPr/>
        </p:nvSpPr>
        <p:spPr>
          <a:xfrm>
            <a:off x="8382000" y="4914900"/>
            <a:ext cx="1809750" cy="47625"/>
          </a:xfrm>
          <a:prstGeom prst="roundRect">
            <a:avLst>
              <a:gd name="adj" fmla="val 40000"/>
            </a:avLst>
          </a:prstGeom>
          <a:solidFill>
            <a:srgbClr val="23D7E6"/>
          </a:solidFill>
          <a:ln w="0">
            <a:noFill/>
            <a:prstDash val="solid"/>
          </a:ln>
        </p:spPr>
        <p:txBody>
          <a:bodyPr/>
          <a:lstStyle/>
          <a:p>
            <a:endParaRPr lang="en-US"/>
          </a:p>
        </p:txBody>
      </p:sp>
      <p:sp>
        <p:nvSpPr>
          <p:cNvPr id="11" name="Rectangle 10">
            <a:extLst>
              <a:ext uri="{FF2B5EF4-FFF2-40B4-BE49-F238E27FC236}">
                <a16:creationId xmlns:a16="http://schemas.microsoft.com/office/drawing/2014/main" id="{EF408F71-B89F-4C21-81EB-0468C00347B3}"/>
              </a:ext>
            </a:extLst>
          </p:cNvPr>
          <p:cNvSpPr>
            <a:spLocks noGrp="1"/>
          </p:cNvSpPr>
          <p:nvPr/>
        </p:nvSpPr>
        <p:spPr>
          <a:xfrm>
            <a:off x="8382000" y="5219700"/>
            <a:ext cx="2476500" cy="685800"/>
          </a:xfrm>
          <a:prstGeom prst="rect">
            <a:avLst/>
          </a:prstGeom>
          <a:noFill/>
          <a:ln w="0">
            <a:noFill/>
            <a:prstDash val="solid"/>
          </a:ln>
        </p:spPr>
        <p:txBody>
          <a:bodyPr lIns="0" tIns="0" rIns="0" bIns="0" anchor="t">
            <a:normAutofit fontScale="95238"/>
          </a:bodyPr>
          <a:lstStyle/>
          <a:p>
            <a:pPr algn="l">
              <a:lnSpc>
                <a:spcPct val="105000"/>
              </a:lnSpc>
              <a:buNone/>
              <a:defRPr sz="1500" b="0" i="0">
                <a:solidFill>
                  <a:srgbClr val="4B5A78"/>
                </a:solidFill>
                <a:latin typeface="Aptos"/>
                <a:ea typeface="Aptos"/>
                <a:cs typeface="Aptos"/>
              </a:defRPr>
            </a:pPr>
            <a:r>
              <a:rPr sz="1500" b="0" i="0">
                <a:solidFill>
                  <a:srgbClr val="4B5A78"/>
                </a:solidFill>
                <a:latin typeface="Aptos"/>
                <a:ea typeface="Aptos"/>
                <a:cs typeface="Aptos"/>
              </a:rPr>
              <a:t>Good demo lesson:</a:t>
            </a:r>
          </a:p>
          <a:p>
            <a:pPr algn="l">
              <a:lnSpc>
                <a:spcPct val="105000"/>
              </a:lnSpc>
              <a:buNone/>
              <a:defRPr sz="1500" b="0" i="0">
                <a:solidFill>
                  <a:srgbClr val="4B5A78"/>
                </a:solidFill>
                <a:latin typeface="Aptos"/>
                <a:ea typeface="Aptos"/>
                <a:cs typeface="Aptos"/>
              </a:defRPr>
            </a:pPr>
            <a:r>
              <a:rPr sz="1500" b="0" i="0">
                <a:solidFill>
                  <a:srgbClr val="4B5A78"/>
                </a:solidFill>
                <a:latin typeface="Aptos"/>
                <a:ea typeface="Aptos"/>
                <a:cs typeface="Aptos"/>
              </a:rPr>
              <a:t>repetition is a great place</a:t>
            </a:r>
          </a:p>
          <a:p>
            <a:pPr algn="l">
              <a:lnSpc>
                <a:spcPct val="105000"/>
              </a:lnSpc>
              <a:buNone/>
              <a:defRPr sz="1500" b="0" i="0">
                <a:solidFill>
                  <a:srgbClr val="4B5A78"/>
                </a:solidFill>
                <a:latin typeface="Aptos"/>
                <a:ea typeface="Aptos"/>
                <a:cs typeface="Aptos"/>
              </a:defRPr>
            </a:pPr>
            <a:r>
              <a:rPr sz="1500" b="0" i="0">
                <a:solidFill>
                  <a:srgbClr val="4B5A78"/>
                </a:solidFill>
                <a:latin typeface="Aptos"/>
                <a:ea typeface="Aptos"/>
                <a:cs typeface="Aptos"/>
              </a:rPr>
              <a:t>to delegate.</a:t>
            </a:r>
          </a:p>
        </p:txBody>
      </p:sp>
      <p:sp>
        <p:nvSpPr>
          <p:cNvPr id="12" name="Rectangle 11">
            <a:extLst>
              <a:ext uri="{FF2B5EF4-FFF2-40B4-BE49-F238E27FC236}">
                <a16:creationId xmlns:a16="http://schemas.microsoft.com/office/drawing/2014/main" id="{47C01C6D-A7AA-4F85-ADF3-53E9EFE78998}"/>
              </a:ext>
            </a:extLst>
          </p:cNvPr>
          <p:cNvSpPr>
            <a:spLocks noGrp="1"/>
          </p:cNvSpPr>
          <p:nvPr/>
        </p:nvSpPr>
        <p:spPr>
          <a:xfrm>
            <a:off x="571500" y="6457950"/>
            <a:ext cx="6477000" cy="171450"/>
          </a:xfrm>
          <a:prstGeom prst="rect">
            <a:avLst/>
          </a:prstGeom>
          <a:noFill/>
          <a:ln w="0">
            <a:noFill/>
            <a:prstDash val="solid"/>
          </a:ln>
        </p:spPr>
        <p:txBody>
          <a:bodyPr lIns="0" tIns="0" rIns="0" bIns="0" anchor="t">
            <a:normAutofit fontScale="95238"/>
          </a:bodyPr>
          <a:lstStyle/>
          <a:p>
            <a:pPr algn="l">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The Past, Present &amp; Future of AI</a:t>
            </a:r>
          </a:p>
        </p:txBody>
      </p:sp>
      <p:sp>
        <p:nvSpPr>
          <p:cNvPr id="13" name="Rectangle 12">
            <a:extLst>
              <a:ext uri="{FF2B5EF4-FFF2-40B4-BE49-F238E27FC236}">
                <a16:creationId xmlns:a16="http://schemas.microsoft.com/office/drawing/2014/main" id="{7A4777E6-B723-4092-9975-44E8A6E0418E}"/>
              </a:ext>
            </a:extLst>
          </p:cNvPr>
          <p:cNvSpPr>
            <a:spLocks noGrp="1"/>
          </p:cNvSpPr>
          <p:nvPr/>
        </p:nvSpPr>
        <p:spPr>
          <a:xfrm>
            <a:off x="11144250" y="6457950"/>
            <a:ext cx="476250" cy="171450"/>
          </a:xfrm>
          <a:prstGeom prst="rect">
            <a:avLst/>
          </a:prstGeom>
          <a:noFill/>
          <a:ln w="0">
            <a:noFill/>
            <a:prstDash val="solid"/>
          </a:ln>
        </p:spPr>
        <p:txBody>
          <a:bodyPr lIns="0" tIns="0" rIns="0" bIns="0" anchor="t">
            <a:normAutofit fontScale="95238"/>
          </a:bodyPr>
          <a:lstStyle/>
          <a:p>
            <a:pPr algn="r">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15</a:t>
            </a:r>
          </a:p>
        </p:txBody>
      </p:sp>
    </p:spTree>
    <p:extLst>
      <p:ext uri="{BB962C8B-B14F-4D97-AF65-F5344CB8AC3E}">
        <p14:creationId xmlns:p14="http://schemas.microsoft.com/office/powerpoint/2010/main" val="1566128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0E4851B-2C4B-40F3-8DBF-7107105E5C07}"/>
              </a:ext>
            </a:extLst>
          </p:cNvPr>
          <p:cNvSpPr>
            <a:spLocks noGrp="1"/>
          </p:cNvSpPr>
          <p:nvPr/>
        </p:nvSpPr>
        <p:spPr>
          <a:xfrm>
            <a:off x="609600" y="400050"/>
            <a:ext cx="666750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A5004F"/>
                </a:solidFill>
                <a:latin typeface="Aptos Display"/>
                <a:ea typeface="Aptos Display"/>
                <a:cs typeface="Aptos Display"/>
              </a:defRPr>
            </a:pPr>
            <a:r>
              <a:rPr sz="1200" b="1" i="0">
                <a:solidFill>
                  <a:srgbClr val="A5004F"/>
                </a:solidFill>
                <a:latin typeface="Aptos Display"/>
                <a:ea typeface="Aptos Display"/>
                <a:cs typeface="Aptos Display"/>
              </a:rPr>
              <a:t>DEMO NOTE 2</a:t>
            </a:r>
          </a:p>
        </p:txBody>
      </p:sp>
      <p:sp>
        <p:nvSpPr>
          <p:cNvPr id="2" name="Rectangle 1">
            <a:extLst>
              <a:ext uri="{FF2B5EF4-FFF2-40B4-BE49-F238E27FC236}">
                <a16:creationId xmlns:a16="http://schemas.microsoft.com/office/drawing/2014/main" id="{2B9F6066-4516-4108-934E-47617C8115A0}"/>
              </a:ext>
            </a:extLst>
          </p:cNvPr>
          <p:cNvSpPr>
            <a:spLocks noGrp="1"/>
          </p:cNvSpPr>
          <p:nvPr/>
        </p:nvSpPr>
        <p:spPr>
          <a:xfrm>
            <a:off x="609600" y="742950"/>
            <a:ext cx="10287000" cy="704850"/>
          </a:xfrm>
          <a:prstGeom prst="rect">
            <a:avLst/>
          </a:prstGeom>
          <a:noFill/>
          <a:ln w="0">
            <a:noFill/>
            <a:prstDash val="solid"/>
          </a:ln>
        </p:spPr>
        <p:txBody>
          <a:bodyPr lIns="0" tIns="0" rIns="0" bIns="0" anchor="t">
            <a:normAutofit/>
          </a:bodyPr>
          <a:lstStyle/>
          <a:p>
            <a:pPr algn="l">
              <a:lnSpc>
                <a:spcPct val="92000"/>
              </a:lnSpc>
              <a:buNone/>
              <a:defRPr sz="3150" b="1" i="0">
                <a:solidFill>
                  <a:srgbClr val="08122F"/>
                </a:solidFill>
                <a:latin typeface="Aptos Display"/>
                <a:ea typeface="Aptos Display"/>
                <a:cs typeface="Aptos Display"/>
              </a:defRPr>
            </a:pPr>
            <a:r>
              <a:rPr sz="3150" b="1" i="0">
                <a:solidFill>
                  <a:srgbClr val="08122F"/>
                </a:solidFill>
                <a:latin typeface="Aptos Display"/>
                <a:ea typeface="Aptos Display"/>
                <a:cs typeface="Aptos Display"/>
              </a:rPr>
              <a:t>Prompt window: count .docx files in Downloads</a:t>
            </a:r>
          </a:p>
        </p:txBody>
      </p:sp>
      <p:sp>
        <p:nvSpPr>
          <p:cNvPr id="3" name="Rounded Rectangle 2">
            <a:extLst>
              <a:ext uri="{FF2B5EF4-FFF2-40B4-BE49-F238E27FC236}">
                <a16:creationId xmlns:a16="http://schemas.microsoft.com/office/drawing/2014/main" id="{81445B55-FE94-4233-9705-1D37E4605862}"/>
              </a:ext>
            </a:extLst>
          </p:cNvPr>
          <p:cNvSpPr>
            <a:spLocks noGrp="1"/>
          </p:cNvSpPr>
          <p:nvPr/>
        </p:nvSpPr>
        <p:spPr>
          <a:xfrm>
            <a:off x="609600" y="1581150"/>
            <a:ext cx="1123950" cy="47625"/>
          </a:xfrm>
          <a:prstGeom prst="roundRect">
            <a:avLst>
              <a:gd name="adj" fmla="val 40000"/>
            </a:avLst>
          </a:prstGeom>
          <a:solidFill>
            <a:srgbClr val="2200B8"/>
          </a:solidFill>
          <a:ln w="0">
            <a:noFill/>
            <a:prstDash val="solid"/>
          </a:ln>
        </p:spPr>
        <p:txBody>
          <a:bodyPr/>
          <a:lstStyle/>
          <a:p>
            <a:endParaRPr lang="en-US"/>
          </a:p>
        </p:txBody>
      </p:sp>
      <p:sp>
        <p:nvSpPr>
          <p:cNvPr id="4" name="Rectangle 3">
            <a:extLst>
              <a:ext uri="{FF2B5EF4-FFF2-40B4-BE49-F238E27FC236}">
                <a16:creationId xmlns:a16="http://schemas.microsoft.com/office/drawing/2014/main" id="{F35BD865-7DD5-48D3-A079-2CD35E5DAC44}"/>
              </a:ext>
            </a:extLst>
          </p:cNvPr>
          <p:cNvSpPr>
            <a:spLocks noGrp="1"/>
          </p:cNvSpPr>
          <p:nvPr/>
        </p:nvSpPr>
        <p:spPr>
          <a:xfrm>
            <a:off x="609600" y="1809750"/>
            <a:ext cx="10001250" cy="38100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A small question becomes a quick, auditable answer.</a:t>
            </a:r>
          </a:p>
        </p:txBody>
      </p:sp>
      <p:sp>
        <p:nvSpPr>
          <p:cNvPr id="5" name="Rounded Rectangle 4">
            <a:extLst>
              <a:ext uri="{FF2B5EF4-FFF2-40B4-BE49-F238E27FC236}">
                <a16:creationId xmlns:a16="http://schemas.microsoft.com/office/drawing/2014/main" id="{142BAC0C-F7EB-4673-BED6-34F13B5837CB}"/>
              </a:ext>
            </a:extLst>
          </p:cNvPr>
          <p:cNvSpPr>
            <a:spLocks noGrp="1"/>
          </p:cNvSpPr>
          <p:nvPr/>
        </p:nvSpPr>
        <p:spPr>
          <a:xfrm>
            <a:off x="685800" y="2800350"/>
            <a:ext cx="6000750" cy="2324100"/>
          </a:xfrm>
          <a:prstGeom prst="roundRect">
            <a:avLst>
              <a:gd name="adj" fmla="val 8197"/>
            </a:avLst>
          </a:prstGeom>
          <a:solidFill>
            <a:srgbClr val="10204B"/>
          </a:solidFill>
          <a:ln w="19050">
            <a:solidFill>
              <a:srgbClr val="23D7E6"/>
            </a:solidFill>
            <a:prstDash val="solid"/>
          </a:ln>
        </p:spPr>
        <p:txBody>
          <a:bodyPr/>
          <a:lstStyle/>
          <a:p>
            <a:endParaRPr lang="en-US"/>
          </a:p>
        </p:txBody>
      </p:sp>
      <p:sp>
        <p:nvSpPr>
          <p:cNvPr id="6" name="Rectangle 5">
            <a:extLst>
              <a:ext uri="{FF2B5EF4-FFF2-40B4-BE49-F238E27FC236}">
                <a16:creationId xmlns:a16="http://schemas.microsoft.com/office/drawing/2014/main" id="{5DDAA03C-D7D7-4B29-90BF-C46E5F39FFE8}"/>
              </a:ext>
            </a:extLst>
          </p:cNvPr>
          <p:cNvSpPr>
            <a:spLocks noGrp="1"/>
          </p:cNvSpPr>
          <p:nvPr/>
        </p:nvSpPr>
        <p:spPr>
          <a:xfrm>
            <a:off x="1028700" y="3162300"/>
            <a:ext cx="1714500" cy="209550"/>
          </a:xfrm>
          <a:prstGeom prst="rect">
            <a:avLst/>
          </a:prstGeom>
          <a:noFill/>
          <a:ln w="0">
            <a:noFill/>
            <a:prstDash val="solid"/>
          </a:ln>
        </p:spPr>
        <p:txBody>
          <a:bodyPr lIns="0" tIns="0" rIns="0" bIns="0" anchor="t">
            <a:normAutofit/>
          </a:bodyPr>
          <a:lstStyle/>
          <a:p>
            <a:pPr algn="l">
              <a:lnSpc>
                <a:spcPct val="105000"/>
              </a:lnSpc>
              <a:buNone/>
              <a:defRPr sz="1275" b="1" i="0">
                <a:solidFill>
                  <a:srgbClr val="23D7E6"/>
                </a:solidFill>
                <a:latin typeface="Aptos"/>
                <a:ea typeface="Aptos"/>
                <a:cs typeface="Aptos"/>
              </a:defRPr>
            </a:pPr>
            <a:r>
              <a:rPr sz="1275" b="1" i="0">
                <a:solidFill>
                  <a:srgbClr val="23D7E6"/>
                </a:solidFill>
                <a:latin typeface="Aptos"/>
                <a:ea typeface="Aptos"/>
                <a:cs typeface="Aptos"/>
              </a:rPr>
              <a:t>PROMPT</a:t>
            </a:r>
          </a:p>
        </p:txBody>
      </p:sp>
      <p:sp>
        <p:nvSpPr>
          <p:cNvPr id="7" name="Rectangle 6">
            <a:extLst>
              <a:ext uri="{FF2B5EF4-FFF2-40B4-BE49-F238E27FC236}">
                <a16:creationId xmlns:a16="http://schemas.microsoft.com/office/drawing/2014/main" id="{B676F2DE-1FBE-453A-B2ED-E894EA97C55E}"/>
              </a:ext>
            </a:extLst>
          </p:cNvPr>
          <p:cNvSpPr>
            <a:spLocks noGrp="1"/>
          </p:cNvSpPr>
          <p:nvPr/>
        </p:nvSpPr>
        <p:spPr>
          <a:xfrm>
            <a:off x="1028700" y="3619500"/>
            <a:ext cx="4953000" cy="1028700"/>
          </a:xfrm>
          <a:prstGeom prst="rect">
            <a:avLst/>
          </a:prstGeom>
          <a:noFill/>
          <a:ln w="0">
            <a:noFill/>
            <a:prstDash val="solid"/>
          </a:ln>
        </p:spPr>
        <p:txBody>
          <a:bodyPr lIns="0" tIns="0" rIns="0" bIns="0" anchor="t">
            <a:normAutofit/>
          </a:bodyPr>
          <a:lstStyle/>
          <a:p>
            <a:pPr algn="l">
              <a:lnSpc>
                <a:spcPct val="92000"/>
              </a:lnSpc>
              <a:buNone/>
              <a:defRPr sz="2325" b="1" i="0">
                <a:solidFill>
                  <a:srgbClr val="FFFFFF"/>
                </a:solidFill>
                <a:latin typeface="Aptos"/>
                <a:ea typeface="Aptos"/>
                <a:cs typeface="Aptos"/>
              </a:defRPr>
            </a:pPr>
            <a:r>
              <a:rPr sz="2325" b="1" i="0" dirty="0">
                <a:solidFill>
                  <a:srgbClr val="FFFFFF"/>
                </a:solidFill>
                <a:latin typeface="Aptos"/>
                <a:ea typeface="Aptos"/>
                <a:cs typeface="Aptos"/>
              </a:rPr>
              <a:t>Count how many .docx files</a:t>
            </a:r>
          </a:p>
          <a:p>
            <a:pPr algn="l">
              <a:lnSpc>
                <a:spcPct val="92000"/>
              </a:lnSpc>
              <a:buNone/>
              <a:defRPr sz="2325" b="1" i="0">
                <a:solidFill>
                  <a:srgbClr val="FFFFFF"/>
                </a:solidFill>
                <a:latin typeface="Aptos"/>
                <a:ea typeface="Aptos"/>
                <a:cs typeface="Aptos"/>
              </a:defRPr>
            </a:pPr>
            <a:r>
              <a:rPr sz="2325" b="1" i="0" dirty="0">
                <a:solidFill>
                  <a:srgbClr val="FFFFFF"/>
                </a:solidFill>
                <a:latin typeface="Aptos"/>
                <a:ea typeface="Aptos"/>
                <a:cs typeface="Aptos"/>
              </a:rPr>
              <a:t>are in my Downloads folder.</a:t>
            </a:r>
          </a:p>
          <a:p>
            <a:pPr algn="l">
              <a:lnSpc>
                <a:spcPct val="92000"/>
              </a:lnSpc>
              <a:buNone/>
              <a:defRPr sz="2325" b="1" i="0">
                <a:solidFill>
                  <a:srgbClr val="FFFFFF"/>
                </a:solidFill>
                <a:latin typeface="Aptos"/>
                <a:ea typeface="Aptos"/>
                <a:cs typeface="Aptos"/>
              </a:defRPr>
            </a:pPr>
            <a:r>
              <a:rPr sz="2325" b="1" i="0" dirty="0">
                <a:solidFill>
                  <a:srgbClr val="FFFFFF"/>
                </a:solidFill>
                <a:latin typeface="Aptos"/>
                <a:ea typeface="Aptos"/>
                <a:cs typeface="Aptos"/>
              </a:rPr>
              <a:t>Show me the filenames too.</a:t>
            </a:r>
          </a:p>
        </p:txBody>
      </p:sp>
      <p:sp>
        <p:nvSpPr>
          <p:cNvPr id="8" name="Rectangle 7">
            <a:extLst>
              <a:ext uri="{FF2B5EF4-FFF2-40B4-BE49-F238E27FC236}">
                <a16:creationId xmlns:a16="http://schemas.microsoft.com/office/drawing/2014/main" id="{6D96513E-E580-438B-BFB6-8F6AC2B389EF}"/>
              </a:ext>
            </a:extLst>
          </p:cNvPr>
          <p:cNvSpPr>
            <a:spLocks noGrp="1"/>
          </p:cNvSpPr>
          <p:nvPr/>
        </p:nvSpPr>
        <p:spPr>
          <a:xfrm>
            <a:off x="7810500" y="3009900"/>
            <a:ext cx="2476500" cy="228600"/>
          </a:xfrm>
          <a:prstGeom prst="rect">
            <a:avLst/>
          </a:prstGeom>
          <a:noFill/>
          <a:ln w="0">
            <a:noFill/>
            <a:prstDash val="solid"/>
          </a:ln>
        </p:spPr>
        <p:txBody>
          <a:bodyPr lIns="0" tIns="0" rIns="0" bIns="0" anchor="t">
            <a:normAutofit/>
          </a:bodyPr>
          <a:lstStyle/>
          <a:p>
            <a:pPr algn="l">
              <a:lnSpc>
                <a:spcPct val="105000"/>
              </a:lnSpc>
              <a:buNone/>
              <a:defRPr sz="1350" b="1" i="0">
                <a:solidFill>
                  <a:srgbClr val="B0D65A"/>
                </a:solidFill>
                <a:latin typeface="Aptos"/>
                <a:ea typeface="Aptos"/>
                <a:cs typeface="Aptos"/>
              </a:defRPr>
            </a:pPr>
            <a:r>
              <a:rPr sz="1350" b="1" i="0">
                <a:solidFill>
                  <a:srgbClr val="B0D65A"/>
                </a:solidFill>
                <a:latin typeface="Aptos"/>
                <a:ea typeface="Aptos"/>
                <a:cs typeface="Aptos"/>
              </a:rPr>
              <a:t>Why it works</a:t>
            </a:r>
          </a:p>
        </p:txBody>
      </p:sp>
      <p:sp>
        <p:nvSpPr>
          <p:cNvPr id="9" name="Rectangle 8">
            <a:extLst>
              <a:ext uri="{FF2B5EF4-FFF2-40B4-BE49-F238E27FC236}">
                <a16:creationId xmlns:a16="http://schemas.microsoft.com/office/drawing/2014/main" id="{7FBB27A2-D127-45FC-B6F0-7526740F3145}"/>
              </a:ext>
            </a:extLst>
          </p:cNvPr>
          <p:cNvSpPr>
            <a:spLocks noGrp="1"/>
          </p:cNvSpPr>
          <p:nvPr/>
        </p:nvSpPr>
        <p:spPr>
          <a:xfrm>
            <a:off x="7810500" y="3486150"/>
            <a:ext cx="2667000" cy="1047750"/>
          </a:xfrm>
          <a:prstGeom prst="rect">
            <a:avLst/>
          </a:prstGeom>
          <a:noFill/>
          <a:ln w="0">
            <a:noFill/>
            <a:prstDash val="solid"/>
          </a:ln>
        </p:spPr>
        <p:txBody>
          <a:bodyPr lIns="0" tIns="0" rIns="0" bIns="0" anchor="t">
            <a:normAutofit/>
          </a:bodyPr>
          <a:lstStyle/>
          <a:p>
            <a:pPr algn="l">
              <a:lnSpc>
                <a:spcPct val="94000"/>
              </a:lnSpc>
              <a:buNone/>
              <a:defRPr sz="2400" b="1" i="0">
                <a:solidFill>
                  <a:srgbClr val="08122F"/>
                </a:solidFill>
                <a:latin typeface="Aptos"/>
                <a:ea typeface="Aptos"/>
                <a:cs typeface="Aptos"/>
              </a:defRPr>
            </a:pPr>
            <a:r>
              <a:rPr sz="2400" b="1" i="0">
                <a:solidFill>
                  <a:srgbClr val="08122F"/>
                </a:solidFill>
                <a:latin typeface="Aptos"/>
                <a:ea typeface="Aptos"/>
                <a:cs typeface="Aptos"/>
              </a:rPr>
              <a:t>The task is</a:t>
            </a:r>
          </a:p>
          <a:p>
            <a:pPr algn="l">
              <a:lnSpc>
                <a:spcPct val="94000"/>
              </a:lnSpc>
              <a:buNone/>
              <a:defRPr sz="2400" b="1" i="0">
                <a:solidFill>
                  <a:srgbClr val="08122F"/>
                </a:solidFill>
                <a:latin typeface="Aptos"/>
                <a:ea typeface="Aptos"/>
                <a:cs typeface="Aptos"/>
              </a:defRPr>
            </a:pPr>
            <a:r>
              <a:rPr sz="2400" b="1" i="0">
                <a:solidFill>
                  <a:srgbClr val="08122F"/>
                </a:solidFill>
                <a:latin typeface="Aptos"/>
                <a:ea typeface="Aptos"/>
                <a:cs typeface="Aptos"/>
              </a:rPr>
              <a:t>limited, visible,</a:t>
            </a:r>
          </a:p>
          <a:p>
            <a:pPr algn="l">
              <a:lnSpc>
                <a:spcPct val="94000"/>
              </a:lnSpc>
              <a:buNone/>
              <a:defRPr sz="2400" b="1" i="0">
                <a:solidFill>
                  <a:srgbClr val="08122F"/>
                </a:solidFill>
                <a:latin typeface="Aptos"/>
                <a:ea typeface="Aptos"/>
                <a:cs typeface="Aptos"/>
              </a:defRPr>
            </a:pPr>
            <a:r>
              <a:rPr sz="2400" b="1" i="0">
                <a:solidFill>
                  <a:srgbClr val="08122F"/>
                </a:solidFill>
                <a:latin typeface="Aptos"/>
                <a:ea typeface="Aptos"/>
                <a:cs typeface="Aptos"/>
              </a:rPr>
              <a:t>and reversible.</a:t>
            </a:r>
          </a:p>
        </p:txBody>
      </p:sp>
      <p:sp>
        <p:nvSpPr>
          <p:cNvPr id="10" name="Rectangle 9">
            <a:extLst>
              <a:ext uri="{FF2B5EF4-FFF2-40B4-BE49-F238E27FC236}">
                <a16:creationId xmlns:a16="http://schemas.microsoft.com/office/drawing/2014/main" id="{D70DCD57-B09E-43D7-8125-2EF21BD0605A}"/>
              </a:ext>
            </a:extLst>
          </p:cNvPr>
          <p:cNvSpPr>
            <a:spLocks noGrp="1"/>
          </p:cNvSpPr>
          <p:nvPr/>
        </p:nvSpPr>
        <p:spPr>
          <a:xfrm>
            <a:off x="7810500" y="4876800"/>
            <a:ext cx="3143250" cy="514350"/>
          </a:xfrm>
          <a:prstGeom prst="rect">
            <a:avLst/>
          </a:prstGeom>
          <a:noFill/>
          <a:ln w="0">
            <a:noFill/>
            <a:prstDash val="solid"/>
          </a:ln>
        </p:spPr>
        <p:txBody>
          <a:bodyPr lIns="0" tIns="0" rIns="0" bIns="0" anchor="t">
            <a:normAutofit/>
          </a:bodyPr>
          <a:lstStyle/>
          <a:p>
            <a:pPr algn="l">
              <a:lnSpc>
                <a:spcPct val="105000"/>
              </a:lnSpc>
              <a:buNone/>
              <a:defRPr sz="1575" b="0" i="0">
                <a:solidFill>
                  <a:srgbClr val="4B5A78"/>
                </a:solidFill>
                <a:latin typeface="Aptos"/>
                <a:ea typeface="Aptos"/>
                <a:cs typeface="Aptos"/>
              </a:defRPr>
            </a:pPr>
            <a:r>
              <a:rPr sz="1575" b="0" i="0">
                <a:solidFill>
                  <a:srgbClr val="4B5A78"/>
                </a:solidFill>
                <a:latin typeface="Aptos"/>
                <a:ea typeface="Aptos"/>
                <a:cs typeface="Aptos"/>
              </a:rPr>
              <a:t>The audience sees a count</a:t>
            </a:r>
          </a:p>
          <a:p>
            <a:pPr algn="l">
              <a:lnSpc>
                <a:spcPct val="105000"/>
              </a:lnSpc>
              <a:buNone/>
              <a:defRPr sz="1575" b="0" i="0">
                <a:solidFill>
                  <a:srgbClr val="4B5A78"/>
                </a:solidFill>
                <a:latin typeface="Aptos"/>
                <a:ea typeface="Aptos"/>
                <a:cs typeface="Aptos"/>
              </a:defRPr>
            </a:pPr>
            <a:r>
              <a:rPr sz="1575" b="0" i="0">
                <a:solidFill>
                  <a:srgbClr val="4B5A78"/>
                </a:solidFill>
                <a:latin typeface="Aptos"/>
                <a:ea typeface="Aptos"/>
                <a:cs typeface="Aptos"/>
              </a:rPr>
              <a:t>plus evidence—not a guess.</a:t>
            </a:r>
          </a:p>
        </p:txBody>
      </p:sp>
      <p:sp>
        <p:nvSpPr>
          <p:cNvPr id="11" name="Rectangle 10">
            <a:extLst>
              <a:ext uri="{FF2B5EF4-FFF2-40B4-BE49-F238E27FC236}">
                <a16:creationId xmlns:a16="http://schemas.microsoft.com/office/drawing/2014/main" id="{EA68D718-F5EB-4A14-ADC6-38100EECF149}"/>
              </a:ext>
            </a:extLst>
          </p:cNvPr>
          <p:cNvSpPr>
            <a:spLocks noGrp="1"/>
          </p:cNvSpPr>
          <p:nvPr/>
        </p:nvSpPr>
        <p:spPr>
          <a:xfrm>
            <a:off x="571500" y="6457950"/>
            <a:ext cx="6477000" cy="171450"/>
          </a:xfrm>
          <a:prstGeom prst="rect">
            <a:avLst/>
          </a:prstGeom>
          <a:noFill/>
          <a:ln w="0">
            <a:noFill/>
            <a:prstDash val="solid"/>
          </a:ln>
        </p:spPr>
        <p:txBody>
          <a:bodyPr lIns="0" tIns="0" rIns="0" bIns="0" anchor="t">
            <a:normAutofit fontScale="95238"/>
          </a:bodyPr>
          <a:lstStyle/>
          <a:p>
            <a:pPr algn="l">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The Past, Present &amp; Future of AI</a:t>
            </a:r>
          </a:p>
        </p:txBody>
      </p:sp>
      <p:sp>
        <p:nvSpPr>
          <p:cNvPr id="12" name="Rectangle 11">
            <a:extLst>
              <a:ext uri="{FF2B5EF4-FFF2-40B4-BE49-F238E27FC236}">
                <a16:creationId xmlns:a16="http://schemas.microsoft.com/office/drawing/2014/main" id="{06D1853B-C3B5-42A8-B66D-D2A1B8B7BF1A}"/>
              </a:ext>
            </a:extLst>
          </p:cNvPr>
          <p:cNvSpPr>
            <a:spLocks noGrp="1"/>
          </p:cNvSpPr>
          <p:nvPr/>
        </p:nvSpPr>
        <p:spPr>
          <a:xfrm>
            <a:off x="11144250" y="6457950"/>
            <a:ext cx="476250" cy="171450"/>
          </a:xfrm>
          <a:prstGeom prst="rect">
            <a:avLst/>
          </a:prstGeom>
          <a:noFill/>
          <a:ln w="0">
            <a:noFill/>
            <a:prstDash val="solid"/>
          </a:ln>
        </p:spPr>
        <p:txBody>
          <a:bodyPr lIns="0" tIns="0" rIns="0" bIns="0" anchor="t">
            <a:normAutofit fontScale="95238"/>
          </a:bodyPr>
          <a:lstStyle/>
          <a:p>
            <a:pPr algn="r">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16</a:t>
            </a:r>
          </a:p>
        </p:txBody>
      </p:sp>
    </p:spTree>
    <p:extLst>
      <p:ext uri="{BB962C8B-B14F-4D97-AF65-F5344CB8AC3E}">
        <p14:creationId xmlns:p14="http://schemas.microsoft.com/office/powerpoint/2010/main" val="964989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F437E08-ED72-4CEB-A44B-3A8D7EA86D24}"/>
              </a:ext>
            </a:extLst>
          </p:cNvPr>
          <p:cNvSpPr>
            <a:spLocks noGrp="1"/>
          </p:cNvSpPr>
          <p:nvPr/>
        </p:nvSpPr>
        <p:spPr>
          <a:xfrm>
            <a:off x="609600" y="400050"/>
            <a:ext cx="666750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A5004F"/>
                </a:solidFill>
                <a:latin typeface="Aptos Display"/>
                <a:ea typeface="Aptos Display"/>
                <a:cs typeface="Aptos Display"/>
              </a:defRPr>
            </a:pPr>
            <a:r>
              <a:rPr sz="1200" b="1" i="0">
                <a:solidFill>
                  <a:srgbClr val="A5004F"/>
                </a:solidFill>
                <a:latin typeface="Aptos Display"/>
                <a:ea typeface="Aptos Display"/>
                <a:cs typeface="Aptos Display"/>
              </a:rPr>
              <a:t>DEMO NOTE 3</a:t>
            </a:r>
          </a:p>
        </p:txBody>
      </p:sp>
      <p:sp>
        <p:nvSpPr>
          <p:cNvPr id="2" name="Rectangle 1">
            <a:extLst>
              <a:ext uri="{FF2B5EF4-FFF2-40B4-BE49-F238E27FC236}">
                <a16:creationId xmlns:a16="http://schemas.microsoft.com/office/drawing/2014/main" id="{F731B92B-F251-4D63-8BE8-FA07A5647B79}"/>
              </a:ext>
            </a:extLst>
          </p:cNvPr>
          <p:cNvSpPr>
            <a:spLocks noGrp="1"/>
          </p:cNvSpPr>
          <p:nvPr/>
        </p:nvSpPr>
        <p:spPr>
          <a:xfrm>
            <a:off x="609600" y="742950"/>
            <a:ext cx="10477500" cy="704850"/>
          </a:xfrm>
          <a:prstGeom prst="rect">
            <a:avLst/>
          </a:prstGeom>
          <a:noFill/>
          <a:ln w="0">
            <a:noFill/>
            <a:prstDash val="solid"/>
          </a:ln>
        </p:spPr>
        <p:txBody>
          <a:bodyPr lIns="0" tIns="0" rIns="0" bIns="0" anchor="t">
            <a:normAutofit/>
          </a:bodyPr>
          <a:lstStyle/>
          <a:p>
            <a:pPr algn="l">
              <a:lnSpc>
                <a:spcPct val="92000"/>
              </a:lnSpc>
              <a:buNone/>
              <a:defRPr sz="3150" b="1" i="0">
                <a:solidFill>
                  <a:srgbClr val="08122F"/>
                </a:solidFill>
                <a:latin typeface="Aptos Display"/>
                <a:ea typeface="Aptos Display"/>
                <a:cs typeface="Aptos Display"/>
              </a:defRPr>
            </a:pPr>
            <a:r>
              <a:rPr sz="3150" b="1" i="0">
                <a:solidFill>
                  <a:srgbClr val="08122F"/>
                </a:solidFill>
                <a:latin typeface="Aptos Display"/>
                <a:ea typeface="Aptos Display"/>
                <a:cs typeface="Aptos Display"/>
              </a:rPr>
              <a:t>Play a random .mp4 from Downloads</a:t>
            </a:r>
          </a:p>
        </p:txBody>
      </p:sp>
      <p:sp>
        <p:nvSpPr>
          <p:cNvPr id="3" name="Rounded Rectangle 2">
            <a:extLst>
              <a:ext uri="{FF2B5EF4-FFF2-40B4-BE49-F238E27FC236}">
                <a16:creationId xmlns:a16="http://schemas.microsoft.com/office/drawing/2014/main" id="{BFF00FF1-09A6-4A15-8A2E-C62C274592EC}"/>
              </a:ext>
            </a:extLst>
          </p:cNvPr>
          <p:cNvSpPr>
            <a:spLocks noGrp="1"/>
          </p:cNvSpPr>
          <p:nvPr/>
        </p:nvSpPr>
        <p:spPr>
          <a:xfrm>
            <a:off x="609600" y="1581150"/>
            <a:ext cx="1123950" cy="47625"/>
          </a:xfrm>
          <a:prstGeom prst="roundRect">
            <a:avLst>
              <a:gd name="adj" fmla="val 40000"/>
            </a:avLst>
          </a:prstGeom>
          <a:solidFill>
            <a:srgbClr val="2200B8"/>
          </a:solidFill>
          <a:ln w="0">
            <a:noFill/>
            <a:prstDash val="solid"/>
          </a:ln>
        </p:spPr>
        <p:txBody>
          <a:bodyPr/>
          <a:lstStyle/>
          <a:p>
            <a:endParaRPr lang="en-US"/>
          </a:p>
        </p:txBody>
      </p:sp>
      <p:sp>
        <p:nvSpPr>
          <p:cNvPr id="4" name="Rectangle 3">
            <a:extLst>
              <a:ext uri="{FF2B5EF4-FFF2-40B4-BE49-F238E27FC236}">
                <a16:creationId xmlns:a16="http://schemas.microsoft.com/office/drawing/2014/main" id="{CCB8A660-B112-4FC5-8FDF-C59234778BB9}"/>
              </a:ext>
            </a:extLst>
          </p:cNvPr>
          <p:cNvSpPr>
            <a:spLocks noGrp="1"/>
          </p:cNvSpPr>
          <p:nvPr/>
        </p:nvSpPr>
        <p:spPr>
          <a:xfrm>
            <a:off x="609600" y="1809750"/>
            <a:ext cx="9906000" cy="38100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A playful example: AI can choose from a folder and operate the media player.</a:t>
            </a:r>
          </a:p>
        </p:txBody>
      </p:sp>
      <p:sp>
        <p:nvSpPr>
          <p:cNvPr id="5" name="Oval 4">
            <a:extLst>
              <a:ext uri="{FF2B5EF4-FFF2-40B4-BE49-F238E27FC236}">
                <a16:creationId xmlns:a16="http://schemas.microsoft.com/office/drawing/2014/main" id="{38508059-8A6D-42DB-8A92-713CF113E53E}"/>
              </a:ext>
            </a:extLst>
          </p:cNvPr>
          <p:cNvSpPr>
            <a:spLocks noGrp="1"/>
          </p:cNvSpPr>
          <p:nvPr/>
        </p:nvSpPr>
        <p:spPr>
          <a:xfrm>
            <a:off x="857250" y="2990850"/>
            <a:ext cx="1771650" cy="1771650"/>
          </a:xfrm>
          <a:prstGeom prst="ellipse">
            <a:avLst/>
          </a:prstGeom>
          <a:solidFill>
            <a:srgbClr val="A5004F"/>
          </a:solidFill>
          <a:ln w="0">
            <a:noFill/>
            <a:prstDash val="solid"/>
          </a:ln>
        </p:spPr>
        <p:txBody>
          <a:bodyPr/>
          <a:lstStyle/>
          <a:p>
            <a:endParaRPr lang="en-US"/>
          </a:p>
        </p:txBody>
      </p:sp>
      <p:sp>
        <p:nvSpPr>
          <p:cNvPr id="6" name="Oval 5">
            <a:extLst>
              <a:ext uri="{FF2B5EF4-FFF2-40B4-BE49-F238E27FC236}">
                <a16:creationId xmlns:a16="http://schemas.microsoft.com/office/drawing/2014/main" id="{24EC4EB5-111E-404C-997B-7AEFBB73AE20}"/>
              </a:ext>
            </a:extLst>
          </p:cNvPr>
          <p:cNvSpPr>
            <a:spLocks noGrp="1"/>
          </p:cNvSpPr>
          <p:nvPr/>
        </p:nvSpPr>
        <p:spPr>
          <a:xfrm>
            <a:off x="1219200" y="3352800"/>
            <a:ext cx="1047750" cy="1047750"/>
          </a:xfrm>
          <a:prstGeom prst="ellipse">
            <a:avLst/>
          </a:prstGeom>
          <a:solidFill>
            <a:srgbClr val="FAF8F2"/>
          </a:solidFill>
          <a:ln w="0">
            <a:noFill/>
            <a:prstDash val="solid"/>
          </a:ln>
        </p:spPr>
        <p:txBody>
          <a:bodyPr/>
          <a:lstStyle/>
          <a:p>
            <a:endParaRPr lang="en-US"/>
          </a:p>
        </p:txBody>
      </p:sp>
      <p:sp>
        <p:nvSpPr>
          <p:cNvPr id="7" name="Rectangle 6">
            <a:extLst>
              <a:ext uri="{FF2B5EF4-FFF2-40B4-BE49-F238E27FC236}">
                <a16:creationId xmlns:a16="http://schemas.microsoft.com/office/drawing/2014/main" id="{170BD66F-0050-4E7B-A2B8-5A0733399341}"/>
              </a:ext>
            </a:extLst>
          </p:cNvPr>
          <p:cNvSpPr>
            <a:spLocks noGrp="1"/>
          </p:cNvSpPr>
          <p:nvPr/>
        </p:nvSpPr>
        <p:spPr>
          <a:xfrm>
            <a:off x="1304925" y="3590925"/>
            <a:ext cx="857250" cy="762000"/>
          </a:xfrm>
          <a:prstGeom prst="rect">
            <a:avLst/>
          </a:prstGeom>
          <a:noFill/>
          <a:ln w="0">
            <a:noFill/>
            <a:prstDash val="solid"/>
          </a:ln>
        </p:spPr>
        <p:txBody>
          <a:bodyPr lIns="0" tIns="0" rIns="0" bIns="0" anchor="t">
            <a:normAutofit/>
          </a:bodyPr>
          <a:lstStyle/>
          <a:p>
            <a:pPr algn="ctr">
              <a:lnSpc>
                <a:spcPct val="105000"/>
              </a:lnSpc>
              <a:buNone/>
              <a:defRPr sz="4650" b="1" i="0">
                <a:solidFill>
                  <a:srgbClr val="A5004F"/>
                </a:solidFill>
                <a:latin typeface="Aptos"/>
                <a:ea typeface="Aptos"/>
                <a:cs typeface="Aptos"/>
              </a:defRPr>
            </a:pPr>
            <a:r>
              <a:rPr sz="4650" b="1" i="0" dirty="0">
                <a:solidFill>
                  <a:srgbClr val="A5004F"/>
                </a:solidFill>
                <a:latin typeface="Aptos"/>
                <a:ea typeface="Aptos"/>
                <a:cs typeface="Aptos"/>
              </a:rPr>
              <a:t>▶</a:t>
            </a:r>
          </a:p>
        </p:txBody>
      </p:sp>
      <p:sp>
        <p:nvSpPr>
          <p:cNvPr id="8" name="Rectangle 7">
            <a:extLst>
              <a:ext uri="{FF2B5EF4-FFF2-40B4-BE49-F238E27FC236}">
                <a16:creationId xmlns:a16="http://schemas.microsoft.com/office/drawing/2014/main" id="{7A8689EB-3E93-4FDA-BB8D-0D3114CFEFAD}"/>
              </a:ext>
            </a:extLst>
          </p:cNvPr>
          <p:cNvSpPr>
            <a:spLocks noGrp="1"/>
          </p:cNvSpPr>
          <p:nvPr/>
        </p:nvSpPr>
        <p:spPr>
          <a:xfrm>
            <a:off x="3543300" y="2990850"/>
            <a:ext cx="1714500" cy="209550"/>
          </a:xfrm>
          <a:prstGeom prst="rect">
            <a:avLst/>
          </a:prstGeom>
          <a:noFill/>
          <a:ln w="0">
            <a:noFill/>
            <a:prstDash val="solid"/>
          </a:ln>
        </p:spPr>
        <p:txBody>
          <a:bodyPr lIns="0" tIns="0" rIns="0" bIns="0" anchor="t">
            <a:normAutofit/>
          </a:bodyPr>
          <a:lstStyle/>
          <a:p>
            <a:pPr algn="l">
              <a:lnSpc>
                <a:spcPct val="105000"/>
              </a:lnSpc>
              <a:buNone/>
              <a:defRPr sz="1275" b="1" i="0">
                <a:solidFill>
                  <a:srgbClr val="2200B8"/>
                </a:solidFill>
                <a:latin typeface="Aptos"/>
                <a:ea typeface="Aptos"/>
                <a:cs typeface="Aptos"/>
              </a:defRPr>
            </a:pPr>
            <a:r>
              <a:rPr sz="1275" b="1" i="0">
                <a:solidFill>
                  <a:srgbClr val="2200B8"/>
                </a:solidFill>
                <a:latin typeface="Aptos"/>
                <a:ea typeface="Aptos"/>
                <a:cs typeface="Aptos"/>
              </a:rPr>
              <a:t>PROMPT</a:t>
            </a:r>
          </a:p>
        </p:txBody>
      </p:sp>
      <p:sp>
        <p:nvSpPr>
          <p:cNvPr id="9" name="Rectangle 8">
            <a:extLst>
              <a:ext uri="{FF2B5EF4-FFF2-40B4-BE49-F238E27FC236}">
                <a16:creationId xmlns:a16="http://schemas.microsoft.com/office/drawing/2014/main" id="{FC25C44B-192E-4ED3-B681-64764FD88D2C}"/>
              </a:ext>
            </a:extLst>
          </p:cNvPr>
          <p:cNvSpPr>
            <a:spLocks noGrp="1"/>
          </p:cNvSpPr>
          <p:nvPr/>
        </p:nvSpPr>
        <p:spPr>
          <a:xfrm>
            <a:off x="3543300" y="3429000"/>
            <a:ext cx="4953000" cy="1066800"/>
          </a:xfrm>
          <a:prstGeom prst="rect">
            <a:avLst/>
          </a:prstGeom>
          <a:noFill/>
          <a:ln w="0">
            <a:noFill/>
            <a:prstDash val="solid"/>
          </a:ln>
        </p:spPr>
        <p:txBody>
          <a:bodyPr lIns="0" tIns="0" rIns="0" bIns="0" anchor="t">
            <a:normAutofit fontScale="99460"/>
          </a:bodyPr>
          <a:lstStyle/>
          <a:p>
            <a:pPr algn="l">
              <a:lnSpc>
                <a:spcPct val="92000"/>
              </a:lnSpc>
              <a:buNone/>
              <a:defRPr sz="2550" b="1" i="0">
                <a:solidFill>
                  <a:srgbClr val="08122F"/>
                </a:solidFill>
                <a:latin typeface="Aptos"/>
                <a:ea typeface="Aptos"/>
                <a:cs typeface="Aptos"/>
              </a:defRPr>
            </a:pPr>
            <a:r>
              <a:rPr sz="2550" b="1" i="0" dirty="0">
                <a:solidFill>
                  <a:srgbClr val="08122F"/>
                </a:solidFill>
                <a:latin typeface="Aptos"/>
                <a:ea typeface="Aptos"/>
                <a:cs typeface="Aptos"/>
              </a:rPr>
              <a:t>Choose one random .mp4</a:t>
            </a:r>
          </a:p>
          <a:p>
            <a:pPr algn="l">
              <a:lnSpc>
                <a:spcPct val="92000"/>
              </a:lnSpc>
              <a:buNone/>
              <a:defRPr sz="2550" b="1" i="0">
                <a:solidFill>
                  <a:srgbClr val="08122F"/>
                </a:solidFill>
                <a:latin typeface="Aptos"/>
                <a:ea typeface="Aptos"/>
                <a:cs typeface="Aptos"/>
              </a:defRPr>
            </a:pPr>
            <a:r>
              <a:rPr sz="2550" b="1" i="0" dirty="0">
                <a:solidFill>
                  <a:srgbClr val="08122F"/>
                </a:solidFill>
                <a:latin typeface="Aptos"/>
                <a:ea typeface="Aptos"/>
                <a:cs typeface="Aptos"/>
              </a:rPr>
              <a:t>file in Downloads and</a:t>
            </a:r>
          </a:p>
          <a:p>
            <a:pPr algn="l">
              <a:lnSpc>
                <a:spcPct val="92000"/>
              </a:lnSpc>
              <a:buNone/>
              <a:defRPr sz="2550" b="1" i="0">
                <a:solidFill>
                  <a:srgbClr val="08122F"/>
                </a:solidFill>
                <a:latin typeface="Aptos"/>
                <a:ea typeface="Aptos"/>
                <a:cs typeface="Aptos"/>
              </a:defRPr>
            </a:pPr>
            <a:r>
              <a:rPr sz="2550" b="1" i="0" dirty="0">
                <a:solidFill>
                  <a:srgbClr val="08122F"/>
                </a:solidFill>
                <a:latin typeface="Aptos"/>
                <a:ea typeface="Aptos"/>
                <a:cs typeface="Aptos"/>
              </a:rPr>
              <a:t>play it for me.</a:t>
            </a:r>
          </a:p>
        </p:txBody>
      </p:sp>
      <p:sp>
        <p:nvSpPr>
          <p:cNvPr id="10" name="Rounded Rectangle 9">
            <a:extLst>
              <a:ext uri="{FF2B5EF4-FFF2-40B4-BE49-F238E27FC236}">
                <a16:creationId xmlns:a16="http://schemas.microsoft.com/office/drawing/2014/main" id="{FB966ADC-138C-45AC-A024-51266514D18B}"/>
              </a:ext>
            </a:extLst>
          </p:cNvPr>
          <p:cNvSpPr>
            <a:spLocks noGrp="1"/>
          </p:cNvSpPr>
          <p:nvPr/>
        </p:nvSpPr>
        <p:spPr>
          <a:xfrm>
            <a:off x="3543300" y="4876800"/>
            <a:ext cx="1905000" cy="47625"/>
          </a:xfrm>
          <a:prstGeom prst="roundRect">
            <a:avLst>
              <a:gd name="adj" fmla="val 40000"/>
            </a:avLst>
          </a:prstGeom>
          <a:solidFill>
            <a:srgbClr val="23D7E6"/>
          </a:solidFill>
          <a:ln w="0">
            <a:noFill/>
            <a:prstDash val="solid"/>
          </a:ln>
        </p:spPr>
        <p:txBody>
          <a:bodyPr/>
          <a:lstStyle/>
          <a:p>
            <a:endParaRPr lang="en-US"/>
          </a:p>
        </p:txBody>
      </p:sp>
      <p:sp>
        <p:nvSpPr>
          <p:cNvPr id="11" name="Rectangle 10">
            <a:extLst>
              <a:ext uri="{FF2B5EF4-FFF2-40B4-BE49-F238E27FC236}">
                <a16:creationId xmlns:a16="http://schemas.microsoft.com/office/drawing/2014/main" id="{CB79DC40-E812-4767-8AE2-1BA5BB9855BF}"/>
              </a:ext>
            </a:extLst>
          </p:cNvPr>
          <p:cNvSpPr>
            <a:spLocks noGrp="1"/>
          </p:cNvSpPr>
          <p:nvPr/>
        </p:nvSpPr>
        <p:spPr>
          <a:xfrm>
            <a:off x="3543300" y="5219700"/>
            <a:ext cx="4953000" cy="666750"/>
          </a:xfrm>
          <a:prstGeom prst="rect">
            <a:avLst/>
          </a:prstGeom>
          <a:noFill/>
          <a:ln w="0">
            <a:noFill/>
            <a:prstDash val="solid"/>
          </a:ln>
        </p:spPr>
        <p:txBody>
          <a:bodyPr lIns="0" tIns="0" rIns="0" bIns="0" anchor="t">
            <a:normAutofit fontScale="91675" lnSpcReduction="10000"/>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Lesson: an agent can make</a:t>
            </a:r>
          </a:p>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a small decision, then take</a:t>
            </a:r>
          </a:p>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a visible action.</a:t>
            </a:r>
          </a:p>
        </p:txBody>
      </p:sp>
      <p:sp>
        <p:nvSpPr>
          <p:cNvPr id="12" name="Rectangle 11">
            <a:extLst>
              <a:ext uri="{FF2B5EF4-FFF2-40B4-BE49-F238E27FC236}">
                <a16:creationId xmlns:a16="http://schemas.microsoft.com/office/drawing/2014/main" id="{E1C29514-1D7E-4DE2-9D80-E0F8C3DC1471}"/>
              </a:ext>
            </a:extLst>
          </p:cNvPr>
          <p:cNvSpPr>
            <a:spLocks noGrp="1"/>
          </p:cNvSpPr>
          <p:nvPr/>
        </p:nvSpPr>
        <p:spPr>
          <a:xfrm>
            <a:off x="571500" y="6457950"/>
            <a:ext cx="6477000" cy="171450"/>
          </a:xfrm>
          <a:prstGeom prst="rect">
            <a:avLst/>
          </a:prstGeom>
          <a:noFill/>
          <a:ln w="0">
            <a:noFill/>
            <a:prstDash val="solid"/>
          </a:ln>
        </p:spPr>
        <p:txBody>
          <a:bodyPr lIns="0" tIns="0" rIns="0" bIns="0" anchor="t">
            <a:normAutofit fontScale="95238"/>
          </a:bodyPr>
          <a:lstStyle/>
          <a:p>
            <a:pPr algn="l">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The Past, Present &amp; Future of AI</a:t>
            </a:r>
          </a:p>
        </p:txBody>
      </p:sp>
      <p:sp>
        <p:nvSpPr>
          <p:cNvPr id="13" name="Rectangle 12">
            <a:extLst>
              <a:ext uri="{FF2B5EF4-FFF2-40B4-BE49-F238E27FC236}">
                <a16:creationId xmlns:a16="http://schemas.microsoft.com/office/drawing/2014/main" id="{086004F8-F6C8-44F1-8DB1-A60E1A1B90E1}"/>
              </a:ext>
            </a:extLst>
          </p:cNvPr>
          <p:cNvSpPr>
            <a:spLocks noGrp="1"/>
          </p:cNvSpPr>
          <p:nvPr/>
        </p:nvSpPr>
        <p:spPr>
          <a:xfrm>
            <a:off x="11144250" y="6457950"/>
            <a:ext cx="476250" cy="171450"/>
          </a:xfrm>
          <a:prstGeom prst="rect">
            <a:avLst/>
          </a:prstGeom>
          <a:noFill/>
          <a:ln w="0">
            <a:noFill/>
            <a:prstDash val="solid"/>
          </a:ln>
        </p:spPr>
        <p:txBody>
          <a:bodyPr lIns="0" tIns="0" rIns="0" bIns="0" anchor="t">
            <a:normAutofit fontScale="95238"/>
          </a:bodyPr>
          <a:lstStyle/>
          <a:p>
            <a:pPr algn="r">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17</a:t>
            </a:r>
          </a:p>
        </p:txBody>
      </p:sp>
    </p:spTree>
    <p:extLst>
      <p:ext uri="{BB962C8B-B14F-4D97-AF65-F5344CB8AC3E}">
        <p14:creationId xmlns:p14="http://schemas.microsoft.com/office/powerpoint/2010/main" val="1663464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D08EA66-A926-4650-8858-BFFAE7B35295}"/>
              </a:ext>
            </a:extLst>
          </p:cNvPr>
          <p:cNvSpPr>
            <a:spLocks noGrp="1"/>
          </p:cNvSpPr>
          <p:nvPr/>
        </p:nvSpPr>
        <p:spPr>
          <a:xfrm>
            <a:off x="609600" y="400050"/>
            <a:ext cx="666750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A5004F"/>
                </a:solidFill>
                <a:latin typeface="Aptos Display"/>
                <a:ea typeface="Aptos Display"/>
                <a:cs typeface="Aptos Display"/>
              </a:defRPr>
            </a:pPr>
            <a:r>
              <a:rPr sz="1200" b="1" i="0">
                <a:solidFill>
                  <a:srgbClr val="A5004F"/>
                </a:solidFill>
                <a:latin typeface="Aptos Display"/>
                <a:ea typeface="Aptos Display"/>
                <a:cs typeface="Aptos Display"/>
              </a:rPr>
              <a:t>DEMO NOTE 4</a:t>
            </a:r>
          </a:p>
        </p:txBody>
      </p:sp>
      <p:sp>
        <p:nvSpPr>
          <p:cNvPr id="2" name="Rectangle 1">
            <a:extLst>
              <a:ext uri="{FF2B5EF4-FFF2-40B4-BE49-F238E27FC236}">
                <a16:creationId xmlns:a16="http://schemas.microsoft.com/office/drawing/2014/main" id="{7422ECBB-197D-446B-9F3B-F5B6C9174EE7}"/>
              </a:ext>
            </a:extLst>
          </p:cNvPr>
          <p:cNvSpPr>
            <a:spLocks noGrp="1"/>
          </p:cNvSpPr>
          <p:nvPr/>
        </p:nvSpPr>
        <p:spPr>
          <a:xfrm>
            <a:off x="609600" y="742950"/>
            <a:ext cx="10287000" cy="704850"/>
          </a:xfrm>
          <a:prstGeom prst="rect">
            <a:avLst/>
          </a:prstGeom>
          <a:noFill/>
          <a:ln w="0">
            <a:noFill/>
            <a:prstDash val="solid"/>
          </a:ln>
        </p:spPr>
        <p:txBody>
          <a:bodyPr lIns="0" tIns="0" rIns="0" bIns="0" anchor="t">
            <a:normAutofit/>
          </a:bodyPr>
          <a:lstStyle/>
          <a:p>
            <a:pPr algn="l">
              <a:lnSpc>
                <a:spcPct val="92000"/>
              </a:lnSpc>
              <a:buNone/>
              <a:defRPr sz="3150" b="1" i="0">
                <a:solidFill>
                  <a:srgbClr val="08122F"/>
                </a:solidFill>
                <a:latin typeface="Aptos Display"/>
                <a:ea typeface="Aptos Display"/>
                <a:cs typeface="Aptos Display"/>
              </a:defRPr>
            </a:pPr>
            <a:r>
              <a:rPr sz="3150" b="1" i="0">
                <a:solidFill>
                  <a:srgbClr val="08122F"/>
                </a:solidFill>
                <a:latin typeface="Aptos Display"/>
                <a:ea typeface="Aptos Display"/>
                <a:cs typeface="Aptos Display"/>
              </a:rPr>
              <a:t>Research a hearing aid on Amazon—without ordering</a:t>
            </a:r>
          </a:p>
        </p:txBody>
      </p:sp>
      <p:sp>
        <p:nvSpPr>
          <p:cNvPr id="3" name="Rounded Rectangle 2">
            <a:extLst>
              <a:ext uri="{FF2B5EF4-FFF2-40B4-BE49-F238E27FC236}">
                <a16:creationId xmlns:a16="http://schemas.microsoft.com/office/drawing/2014/main" id="{159EAF29-1FA0-4FDB-9285-81701890AF4A}"/>
              </a:ext>
            </a:extLst>
          </p:cNvPr>
          <p:cNvSpPr>
            <a:spLocks noGrp="1"/>
          </p:cNvSpPr>
          <p:nvPr/>
        </p:nvSpPr>
        <p:spPr>
          <a:xfrm>
            <a:off x="609600" y="1581150"/>
            <a:ext cx="1123950" cy="47625"/>
          </a:xfrm>
          <a:prstGeom prst="roundRect">
            <a:avLst>
              <a:gd name="adj" fmla="val 40000"/>
            </a:avLst>
          </a:prstGeom>
          <a:solidFill>
            <a:srgbClr val="2200B8"/>
          </a:solidFill>
          <a:ln w="0">
            <a:noFill/>
            <a:prstDash val="solid"/>
          </a:ln>
        </p:spPr>
        <p:txBody>
          <a:bodyPr/>
          <a:lstStyle/>
          <a:p>
            <a:endParaRPr lang="en-US"/>
          </a:p>
        </p:txBody>
      </p:sp>
      <p:sp>
        <p:nvSpPr>
          <p:cNvPr id="4" name="Rectangle 3">
            <a:extLst>
              <a:ext uri="{FF2B5EF4-FFF2-40B4-BE49-F238E27FC236}">
                <a16:creationId xmlns:a16="http://schemas.microsoft.com/office/drawing/2014/main" id="{6A514164-73CC-496D-B738-53540481FF6C}"/>
              </a:ext>
            </a:extLst>
          </p:cNvPr>
          <p:cNvSpPr>
            <a:spLocks noGrp="1"/>
          </p:cNvSpPr>
          <p:nvPr/>
        </p:nvSpPr>
        <p:spPr>
          <a:xfrm>
            <a:off x="609600" y="1809750"/>
            <a:ext cx="10001250" cy="38100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The goal is comparison, not checkout.</a:t>
            </a:r>
          </a:p>
        </p:txBody>
      </p:sp>
      <p:sp>
        <p:nvSpPr>
          <p:cNvPr id="5" name="Rectangle 4">
            <a:extLst>
              <a:ext uri="{FF2B5EF4-FFF2-40B4-BE49-F238E27FC236}">
                <a16:creationId xmlns:a16="http://schemas.microsoft.com/office/drawing/2014/main" id="{675D6004-8FCD-4449-9DA7-80818C9250AB}"/>
              </a:ext>
            </a:extLst>
          </p:cNvPr>
          <p:cNvSpPr>
            <a:spLocks noGrp="1"/>
          </p:cNvSpPr>
          <p:nvPr/>
        </p:nvSpPr>
        <p:spPr>
          <a:xfrm>
            <a:off x="876300" y="2781300"/>
            <a:ext cx="1714500" cy="228600"/>
          </a:xfrm>
          <a:prstGeom prst="rect">
            <a:avLst/>
          </a:prstGeom>
          <a:noFill/>
          <a:ln w="0">
            <a:noFill/>
            <a:prstDash val="solid"/>
          </a:ln>
        </p:spPr>
        <p:txBody>
          <a:bodyPr lIns="0" tIns="0" rIns="0" bIns="0" anchor="t">
            <a:normAutofit/>
          </a:bodyPr>
          <a:lstStyle/>
          <a:p>
            <a:pPr algn="l">
              <a:lnSpc>
                <a:spcPct val="105000"/>
              </a:lnSpc>
              <a:buNone/>
              <a:defRPr sz="1350" b="1" i="0">
                <a:solidFill>
                  <a:srgbClr val="23D7E6"/>
                </a:solidFill>
                <a:latin typeface="Aptos"/>
                <a:ea typeface="Aptos"/>
                <a:cs typeface="Aptos"/>
              </a:defRPr>
            </a:pPr>
            <a:r>
              <a:rPr sz="1350" b="1" i="0">
                <a:solidFill>
                  <a:srgbClr val="23D7E6"/>
                </a:solidFill>
                <a:latin typeface="Aptos"/>
                <a:ea typeface="Aptos"/>
                <a:cs typeface="Aptos"/>
              </a:rPr>
              <a:t>PROMPT</a:t>
            </a:r>
          </a:p>
        </p:txBody>
      </p:sp>
      <p:sp>
        <p:nvSpPr>
          <p:cNvPr id="6" name="Rectangle 5">
            <a:extLst>
              <a:ext uri="{FF2B5EF4-FFF2-40B4-BE49-F238E27FC236}">
                <a16:creationId xmlns:a16="http://schemas.microsoft.com/office/drawing/2014/main" id="{C1DCF9D2-1B21-4946-8E83-7BBFC50FCD1D}"/>
              </a:ext>
            </a:extLst>
          </p:cNvPr>
          <p:cNvSpPr>
            <a:spLocks noGrp="1"/>
          </p:cNvSpPr>
          <p:nvPr/>
        </p:nvSpPr>
        <p:spPr>
          <a:xfrm>
            <a:off x="876300" y="3219450"/>
            <a:ext cx="5048250" cy="2057400"/>
          </a:xfrm>
          <a:prstGeom prst="rect">
            <a:avLst/>
          </a:prstGeom>
          <a:noFill/>
          <a:ln w="0">
            <a:noFill/>
            <a:prstDash val="solid"/>
          </a:ln>
        </p:spPr>
        <p:txBody>
          <a:bodyPr lIns="0" tIns="0" rIns="0" bIns="0" anchor="t">
            <a:normAutofit fontScale="92500" lnSpcReduction="10000"/>
          </a:bodyPr>
          <a:lstStyle/>
          <a:p>
            <a:pPr algn="l">
              <a:lnSpc>
                <a:spcPct val="90000"/>
              </a:lnSpc>
              <a:buNone/>
              <a:defRPr sz="2775" b="1" i="0">
                <a:solidFill>
                  <a:srgbClr val="08122F"/>
                </a:solidFill>
                <a:latin typeface="Aptos"/>
                <a:ea typeface="Aptos"/>
                <a:cs typeface="Aptos"/>
              </a:defRPr>
            </a:pPr>
            <a:r>
              <a:rPr sz="2775" b="1" i="0" dirty="0">
                <a:solidFill>
                  <a:srgbClr val="08122F"/>
                </a:solidFill>
                <a:latin typeface="Aptos"/>
                <a:ea typeface="Aptos"/>
                <a:cs typeface="Aptos"/>
              </a:rPr>
              <a:t>Open </a:t>
            </a:r>
            <a:r>
              <a:rPr sz="2775" b="1" i="0" dirty="0" err="1">
                <a:solidFill>
                  <a:srgbClr val="08122F"/>
                </a:solidFill>
                <a:latin typeface="Aptos"/>
                <a:ea typeface="Aptos"/>
                <a:cs typeface="Aptos"/>
              </a:rPr>
              <a:t>amazon.com</a:t>
            </a:r>
            <a:r>
              <a:rPr sz="2775" b="1" i="0" dirty="0">
                <a:solidFill>
                  <a:srgbClr val="08122F"/>
                </a:solidFill>
                <a:latin typeface="Aptos"/>
                <a:ea typeface="Aptos"/>
                <a:cs typeface="Aptos"/>
              </a:rPr>
              <a:t> and find</a:t>
            </a:r>
          </a:p>
          <a:p>
            <a:pPr algn="l">
              <a:lnSpc>
                <a:spcPct val="90000"/>
              </a:lnSpc>
              <a:buNone/>
              <a:defRPr sz="2775" b="1" i="0">
                <a:solidFill>
                  <a:srgbClr val="08122F"/>
                </a:solidFill>
                <a:latin typeface="Aptos"/>
                <a:ea typeface="Aptos"/>
                <a:cs typeface="Aptos"/>
              </a:defRPr>
            </a:pPr>
            <a:r>
              <a:rPr sz="2775" b="1" i="0" dirty="0">
                <a:solidFill>
                  <a:srgbClr val="08122F"/>
                </a:solidFill>
                <a:latin typeface="Aptos"/>
                <a:ea typeface="Aptos"/>
                <a:cs typeface="Aptos"/>
              </a:rPr>
              <a:t>the cheapest hearing aid</a:t>
            </a:r>
          </a:p>
          <a:p>
            <a:pPr algn="l">
              <a:lnSpc>
                <a:spcPct val="90000"/>
              </a:lnSpc>
              <a:buNone/>
              <a:defRPr sz="2775" b="1" i="0">
                <a:solidFill>
                  <a:srgbClr val="08122F"/>
                </a:solidFill>
                <a:latin typeface="Aptos"/>
                <a:ea typeface="Aptos"/>
                <a:cs typeface="Aptos"/>
              </a:defRPr>
            </a:pPr>
            <a:r>
              <a:rPr sz="2775" b="1" i="0" dirty="0">
                <a:solidFill>
                  <a:srgbClr val="08122F"/>
                </a:solidFill>
                <a:latin typeface="Aptos"/>
                <a:ea typeface="Aptos"/>
                <a:cs typeface="Aptos"/>
              </a:rPr>
              <a:t>that matches my criteria</a:t>
            </a:r>
            <a:r>
              <a:rPr lang="en-US" sz="2775" b="1" i="0" dirty="0">
                <a:solidFill>
                  <a:srgbClr val="08122F"/>
                </a:solidFill>
                <a:latin typeface="Aptos"/>
                <a:ea typeface="Aptos"/>
                <a:cs typeface="Aptos"/>
              </a:rPr>
              <a:t>: Bluetooth support and long battery life.</a:t>
            </a:r>
            <a:endParaRPr sz="2775" b="1" i="0" dirty="0">
              <a:solidFill>
                <a:srgbClr val="08122F"/>
              </a:solidFill>
              <a:latin typeface="Aptos"/>
              <a:ea typeface="Aptos"/>
              <a:cs typeface="Aptos"/>
            </a:endParaRPr>
          </a:p>
          <a:p>
            <a:pPr algn="l">
              <a:lnSpc>
                <a:spcPct val="90000"/>
              </a:lnSpc>
              <a:buNone/>
              <a:defRPr sz="2775" b="1" i="0">
                <a:solidFill>
                  <a:srgbClr val="08122F"/>
                </a:solidFill>
                <a:latin typeface="Aptos"/>
                <a:ea typeface="Aptos"/>
                <a:cs typeface="Aptos"/>
              </a:defRPr>
            </a:pPr>
            <a:r>
              <a:rPr sz="2775" b="1" i="0" dirty="0">
                <a:solidFill>
                  <a:srgbClr val="08122F"/>
                </a:solidFill>
                <a:latin typeface="Aptos"/>
                <a:ea typeface="Aptos"/>
                <a:cs typeface="Aptos"/>
              </a:rPr>
              <a:t>Do not place an order.</a:t>
            </a:r>
          </a:p>
        </p:txBody>
      </p:sp>
      <p:sp>
        <p:nvSpPr>
          <p:cNvPr id="7" name="Rounded Rectangle 6">
            <a:extLst>
              <a:ext uri="{FF2B5EF4-FFF2-40B4-BE49-F238E27FC236}">
                <a16:creationId xmlns:a16="http://schemas.microsoft.com/office/drawing/2014/main" id="{F225544A-FF10-4A0E-BCB3-9A0325F4B3F6}"/>
              </a:ext>
            </a:extLst>
          </p:cNvPr>
          <p:cNvSpPr>
            <a:spLocks noGrp="1"/>
          </p:cNvSpPr>
          <p:nvPr/>
        </p:nvSpPr>
        <p:spPr>
          <a:xfrm>
            <a:off x="7124700" y="2857500"/>
            <a:ext cx="4095750" cy="2190750"/>
          </a:xfrm>
          <a:prstGeom prst="roundRect">
            <a:avLst>
              <a:gd name="adj" fmla="val 8696"/>
            </a:avLst>
          </a:prstGeom>
          <a:solidFill>
            <a:srgbClr val="B0D65A"/>
          </a:solidFill>
          <a:ln w="0">
            <a:noFill/>
            <a:prstDash val="solid"/>
          </a:ln>
        </p:spPr>
        <p:txBody>
          <a:bodyPr/>
          <a:lstStyle/>
          <a:p>
            <a:endParaRPr lang="en-US"/>
          </a:p>
        </p:txBody>
      </p:sp>
      <p:sp>
        <p:nvSpPr>
          <p:cNvPr id="8" name="Rectangle 7">
            <a:extLst>
              <a:ext uri="{FF2B5EF4-FFF2-40B4-BE49-F238E27FC236}">
                <a16:creationId xmlns:a16="http://schemas.microsoft.com/office/drawing/2014/main" id="{0B17B996-866A-49A8-A83F-F0824F34E0C2}"/>
              </a:ext>
            </a:extLst>
          </p:cNvPr>
          <p:cNvSpPr>
            <a:spLocks noGrp="1"/>
          </p:cNvSpPr>
          <p:nvPr/>
        </p:nvSpPr>
        <p:spPr>
          <a:xfrm>
            <a:off x="7467600" y="3238500"/>
            <a:ext cx="3429000" cy="228600"/>
          </a:xfrm>
          <a:prstGeom prst="rect">
            <a:avLst/>
          </a:prstGeom>
          <a:noFill/>
          <a:ln w="0">
            <a:noFill/>
            <a:prstDash val="solid"/>
          </a:ln>
        </p:spPr>
        <p:txBody>
          <a:bodyPr lIns="0" tIns="0" rIns="0" bIns="0" anchor="t">
            <a:normAutofit/>
          </a:bodyPr>
          <a:lstStyle/>
          <a:p>
            <a:pPr algn="l">
              <a:lnSpc>
                <a:spcPct val="105000"/>
              </a:lnSpc>
              <a:buNone/>
              <a:defRPr sz="1350" b="1" i="0">
                <a:solidFill>
                  <a:srgbClr val="08122F"/>
                </a:solidFill>
                <a:latin typeface="Aptos"/>
                <a:ea typeface="Aptos"/>
                <a:cs typeface="Aptos"/>
              </a:defRPr>
            </a:pPr>
            <a:r>
              <a:rPr sz="1350" b="1" i="0">
                <a:solidFill>
                  <a:srgbClr val="08122F"/>
                </a:solidFill>
                <a:latin typeface="Aptos"/>
                <a:ea typeface="Aptos"/>
                <a:cs typeface="Aptos"/>
              </a:rPr>
              <a:t>STOP BEFORE CHECKOUT</a:t>
            </a:r>
          </a:p>
        </p:txBody>
      </p:sp>
      <p:sp>
        <p:nvSpPr>
          <p:cNvPr id="9" name="Rectangle 8">
            <a:extLst>
              <a:ext uri="{FF2B5EF4-FFF2-40B4-BE49-F238E27FC236}">
                <a16:creationId xmlns:a16="http://schemas.microsoft.com/office/drawing/2014/main" id="{9D0CBD87-0FE8-4535-B9F1-53190D56F202}"/>
              </a:ext>
            </a:extLst>
          </p:cNvPr>
          <p:cNvSpPr>
            <a:spLocks noGrp="1"/>
          </p:cNvSpPr>
          <p:nvPr/>
        </p:nvSpPr>
        <p:spPr>
          <a:xfrm>
            <a:off x="7467600" y="3657600"/>
            <a:ext cx="3048000" cy="1047750"/>
          </a:xfrm>
          <a:prstGeom prst="rect">
            <a:avLst/>
          </a:prstGeom>
          <a:noFill/>
          <a:ln w="0">
            <a:noFill/>
            <a:prstDash val="solid"/>
          </a:ln>
        </p:spPr>
        <p:txBody>
          <a:bodyPr lIns="0" tIns="0" rIns="0" bIns="0" anchor="t">
            <a:normAutofit fontScale="95486" lnSpcReduction="10000"/>
          </a:bodyPr>
          <a:lstStyle/>
          <a:p>
            <a:pPr algn="l">
              <a:lnSpc>
                <a:spcPct val="100000"/>
              </a:lnSpc>
              <a:buNone/>
              <a:defRPr sz="2400" b="1" i="0">
                <a:solidFill>
                  <a:srgbClr val="08122F"/>
                </a:solidFill>
                <a:latin typeface="Aptos"/>
                <a:ea typeface="Aptos"/>
                <a:cs typeface="Aptos"/>
              </a:defRPr>
            </a:pPr>
            <a:r>
              <a:rPr sz="2400" b="1" i="0">
                <a:solidFill>
                  <a:srgbClr val="08122F"/>
                </a:solidFill>
                <a:latin typeface="Aptos"/>
                <a:ea typeface="Aptos"/>
                <a:cs typeface="Aptos"/>
              </a:rPr>
              <a:t>Compare</a:t>
            </a:r>
          </a:p>
          <a:p>
            <a:pPr algn="l">
              <a:lnSpc>
                <a:spcPct val="100000"/>
              </a:lnSpc>
              <a:buNone/>
              <a:defRPr sz="2400" b="1" i="0">
                <a:solidFill>
                  <a:srgbClr val="08122F"/>
                </a:solidFill>
                <a:latin typeface="Aptos"/>
                <a:ea typeface="Aptos"/>
                <a:cs typeface="Aptos"/>
              </a:defRPr>
            </a:pPr>
            <a:r>
              <a:rPr sz="2400" b="1" i="0">
                <a:solidFill>
                  <a:srgbClr val="08122F"/>
                </a:solidFill>
                <a:latin typeface="Aptos"/>
                <a:ea typeface="Aptos"/>
                <a:cs typeface="Aptos"/>
              </a:rPr>
              <a:t>price • reviews</a:t>
            </a:r>
          </a:p>
          <a:p>
            <a:pPr algn="l">
              <a:lnSpc>
                <a:spcPct val="100000"/>
              </a:lnSpc>
              <a:buNone/>
              <a:defRPr sz="2400" b="1" i="0">
                <a:solidFill>
                  <a:srgbClr val="08122F"/>
                </a:solidFill>
                <a:latin typeface="Aptos"/>
                <a:ea typeface="Aptos"/>
                <a:cs typeface="Aptos"/>
              </a:defRPr>
            </a:pPr>
            <a:r>
              <a:rPr sz="2400" b="1" i="0">
                <a:solidFill>
                  <a:srgbClr val="08122F"/>
                </a:solidFill>
                <a:latin typeface="Aptos"/>
                <a:ea typeface="Aptos"/>
                <a:cs typeface="Aptos"/>
              </a:rPr>
              <a:t>return policy • fit</a:t>
            </a:r>
          </a:p>
        </p:txBody>
      </p:sp>
      <p:sp>
        <p:nvSpPr>
          <p:cNvPr id="10" name="Rectangle 9">
            <a:extLst>
              <a:ext uri="{FF2B5EF4-FFF2-40B4-BE49-F238E27FC236}">
                <a16:creationId xmlns:a16="http://schemas.microsoft.com/office/drawing/2014/main" id="{2F7FD405-0DFA-4DB7-82B5-09DF26874D01}"/>
              </a:ext>
            </a:extLst>
          </p:cNvPr>
          <p:cNvSpPr>
            <a:spLocks noGrp="1"/>
          </p:cNvSpPr>
          <p:nvPr/>
        </p:nvSpPr>
        <p:spPr>
          <a:xfrm>
            <a:off x="876300" y="5581650"/>
            <a:ext cx="7620000" cy="400050"/>
          </a:xfrm>
          <a:prstGeom prst="rect">
            <a:avLst/>
          </a:prstGeom>
          <a:noFill/>
          <a:ln w="0">
            <a:noFill/>
            <a:prstDash val="solid"/>
          </a:ln>
        </p:spPr>
        <p:txBody>
          <a:bodyPr lIns="0" tIns="0" rIns="0" bIns="0" anchor="t">
            <a:normAutofit fontScale="76944" lnSpcReduction="20000"/>
          </a:bodyPr>
          <a:lstStyle/>
          <a:p>
            <a:pPr algn="l">
              <a:lnSpc>
                <a:spcPct val="105000"/>
              </a:lnSpc>
              <a:buNone/>
              <a:defRPr sz="1800" b="0" i="0">
                <a:solidFill>
                  <a:srgbClr val="4B5A78"/>
                </a:solidFill>
                <a:latin typeface="Aptos"/>
                <a:ea typeface="Aptos"/>
                <a:cs typeface="Aptos"/>
              </a:defRPr>
            </a:pPr>
            <a:r>
              <a:rPr sz="1800" b="0" i="0">
                <a:solidFill>
                  <a:srgbClr val="4B5A78"/>
                </a:solidFill>
                <a:latin typeface="Aptos"/>
                <a:ea typeface="Aptos"/>
                <a:cs typeface="Aptos"/>
              </a:rPr>
              <a:t>Shopping research can be useful.</a:t>
            </a:r>
          </a:p>
          <a:p>
            <a:pPr algn="l">
              <a:lnSpc>
                <a:spcPct val="105000"/>
              </a:lnSpc>
              <a:buNone/>
              <a:defRPr sz="1800" b="0" i="0">
                <a:solidFill>
                  <a:srgbClr val="4B5A78"/>
                </a:solidFill>
                <a:latin typeface="Aptos"/>
                <a:ea typeface="Aptos"/>
                <a:cs typeface="Aptos"/>
              </a:defRPr>
            </a:pPr>
            <a:r>
              <a:rPr sz="1800" b="0" i="0">
                <a:solidFill>
                  <a:srgbClr val="4B5A78"/>
                </a:solidFill>
                <a:latin typeface="Aptos"/>
                <a:ea typeface="Aptos"/>
                <a:cs typeface="Aptos"/>
              </a:rPr>
              <a:t>A purchase still needs a human decision.</a:t>
            </a:r>
          </a:p>
        </p:txBody>
      </p:sp>
      <p:sp>
        <p:nvSpPr>
          <p:cNvPr id="11" name="Rectangle 10">
            <a:extLst>
              <a:ext uri="{FF2B5EF4-FFF2-40B4-BE49-F238E27FC236}">
                <a16:creationId xmlns:a16="http://schemas.microsoft.com/office/drawing/2014/main" id="{E76E1631-E7A2-4EEC-936A-A1EEC85D1A85}"/>
              </a:ext>
            </a:extLst>
          </p:cNvPr>
          <p:cNvSpPr>
            <a:spLocks noGrp="1"/>
          </p:cNvSpPr>
          <p:nvPr/>
        </p:nvSpPr>
        <p:spPr>
          <a:xfrm>
            <a:off x="571500" y="6457950"/>
            <a:ext cx="6477000" cy="171450"/>
          </a:xfrm>
          <a:prstGeom prst="rect">
            <a:avLst/>
          </a:prstGeom>
          <a:noFill/>
          <a:ln w="0">
            <a:noFill/>
            <a:prstDash val="solid"/>
          </a:ln>
        </p:spPr>
        <p:txBody>
          <a:bodyPr lIns="0" tIns="0" rIns="0" bIns="0" anchor="t">
            <a:normAutofit fontScale="95238"/>
          </a:bodyPr>
          <a:lstStyle/>
          <a:p>
            <a:pPr algn="l">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The Past, Present &amp; Future of AI</a:t>
            </a:r>
          </a:p>
        </p:txBody>
      </p:sp>
      <p:sp>
        <p:nvSpPr>
          <p:cNvPr id="12" name="Rectangle 11">
            <a:extLst>
              <a:ext uri="{FF2B5EF4-FFF2-40B4-BE49-F238E27FC236}">
                <a16:creationId xmlns:a16="http://schemas.microsoft.com/office/drawing/2014/main" id="{9ED26D5E-CAA0-475E-85C4-FC255C59CB75}"/>
              </a:ext>
            </a:extLst>
          </p:cNvPr>
          <p:cNvSpPr>
            <a:spLocks noGrp="1"/>
          </p:cNvSpPr>
          <p:nvPr/>
        </p:nvSpPr>
        <p:spPr>
          <a:xfrm>
            <a:off x="11144250" y="6457950"/>
            <a:ext cx="476250" cy="171450"/>
          </a:xfrm>
          <a:prstGeom prst="rect">
            <a:avLst/>
          </a:prstGeom>
          <a:noFill/>
          <a:ln w="0">
            <a:noFill/>
            <a:prstDash val="solid"/>
          </a:ln>
        </p:spPr>
        <p:txBody>
          <a:bodyPr lIns="0" tIns="0" rIns="0" bIns="0" anchor="t">
            <a:normAutofit fontScale="95238"/>
          </a:bodyPr>
          <a:lstStyle/>
          <a:p>
            <a:pPr algn="r">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18</a:t>
            </a:r>
          </a:p>
        </p:txBody>
      </p:sp>
    </p:spTree>
    <p:extLst>
      <p:ext uri="{BB962C8B-B14F-4D97-AF65-F5344CB8AC3E}">
        <p14:creationId xmlns:p14="http://schemas.microsoft.com/office/powerpoint/2010/main" val="198463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13D64C7-D731-4A2E-9B7B-A489992F9747}"/>
              </a:ext>
            </a:extLst>
          </p:cNvPr>
          <p:cNvSpPr>
            <a:spLocks noGrp="1"/>
          </p:cNvSpPr>
          <p:nvPr/>
        </p:nvSpPr>
        <p:spPr>
          <a:xfrm>
            <a:off x="609600" y="400050"/>
            <a:ext cx="666750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A5004F"/>
                </a:solidFill>
                <a:latin typeface="Aptos Display"/>
                <a:ea typeface="Aptos Display"/>
                <a:cs typeface="Aptos Display"/>
              </a:defRPr>
            </a:pPr>
            <a:r>
              <a:rPr sz="1200" b="1" i="0">
                <a:solidFill>
                  <a:srgbClr val="A5004F"/>
                </a:solidFill>
                <a:latin typeface="Aptos Display"/>
                <a:ea typeface="Aptos Display"/>
                <a:cs typeface="Aptos Display"/>
              </a:rPr>
              <a:t>DEMO NOTE 5</a:t>
            </a:r>
          </a:p>
        </p:txBody>
      </p:sp>
      <p:sp>
        <p:nvSpPr>
          <p:cNvPr id="2" name="Rectangle 1">
            <a:extLst>
              <a:ext uri="{FF2B5EF4-FFF2-40B4-BE49-F238E27FC236}">
                <a16:creationId xmlns:a16="http://schemas.microsoft.com/office/drawing/2014/main" id="{9975BF2A-D07D-4F6D-B4D4-489FE84C4027}"/>
              </a:ext>
            </a:extLst>
          </p:cNvPr>
          <p:cNvSpPr>
            <a:spLocks noGrp="1"/>
          </p:cNvSpPr>
          <p:nvPr/>
        </p:nvSpPr>
        <p:spPr>
          <a:xfrm>
            <a:off x="609600" y="742950"/>
            <a:ext cx="10477500" cy="704850"/>
          </a:xfrm>
          <a:prstGeom prst="rect">
            <a:avLst/>
          </a:prstGeom>
          <a:noFill/>
          <a:ln w="0">
            <a:noFill/>
            <a:prstDash val="solid"/>
          </a:ln>
        </p:spPr>
        <p:txBody>
          <a:bodyPr lIns="0" tIns="0" rIns="0" bIns="0" anchor="t">
            <a:normAutofit/>
          </a:bodyPr>
          <a:lstStyle/>
          <a:p>
            <a:pPr algn="l">
              <a:lnSpc>
                <a:spcPct val="92000"/>
              </a:lnSpc>
              <a:buNone/>
              <a:defRPr sz="3150" b="1" i="0">
                <a:solidFill>
                  <a:srgbClr val="08122F"/>
                </a:solidFill>
                <a:latin typeface="Aptos Display"/>
                <a:ea typeface="Aptos Display"/>
                <a:cs typeface="Aptos Display"/>
              </a:defRPr>
            </a:pPr>
            <a:r>
              <a:rPr sz="3150" b="1" i="0">
                <a:solidFill>
                  <a:srgbClr val="08122F"/>
                </a:solidFill>
                <a:latin typeface="Aptos Display"/>
                <a:ea typeface="Aptos Display"/>
                <a:cs typeface="Aptos Display"/>
              </a:rPr>
              <a:t>Build an Adult Day Care Center website in Andover</a:t>
            </a:r>
          </a:p>
        </p:txBody>
      </p:sp>
      <p:sp>
        <p:nvSpPr>
          <p:cNvPr id="3" name="Rounded Rectangle 2">
            <a:extLst>
              <a:ext uri="{FF2B5EF4-FFF2-40B4-BE49-F238E27FC236}">
                <a16:creationId xmlns:a16="http://schemas.microsoft.com/office/drawing/2014/main" id="{DCB63EAD-507E-46D2-B0D1-576162F8B2C5}"/>
              </a:ext>
            </a:extLst>
          </p:cNvPr>
          <p:cNvSpPr>
            <a:spLocks noGrp="1"/>
          </p:cNvSpPr>
          <p:nvPr/>
        </p:nvSpPr>
        <p:spPr>
          <a:xfrm>
            <a:off x="609600" y="1581150"/>
            <a:ext cx="1123950" cy="47625"/>
          </a:xfrm>
          <a:prstGeom prst="roundRect">
            <a:avLst>
              <a:gd name="adj" fmla="val 40000"/>
            </a:avLst>
          </a:prstGeom>
          <a:solidFill>
            <a:srgbClr val="2200B8"/>
          </a:solidFill>
          <a:ln w="0">
            <a:noFill/>
            <a:prstDash val="solid"/>
          </a:ln>
        </p:spPr>
        <p:txBody>
          <a:bodyPr/>
          <a:lstStyle/>
          <a:p>
            <a:endParaRPr lang="en-US"/>
          </a:p>
        </p:txBody>
      </p:sp>
      <p:sp>
        <p:nvSpPr>
          <p:cNvPr id="4" name="Rectangle 3">
            <a:extLst>
              <a:ext uri="{FF2B5EF4-FFF2-40B4-BE49-F238E27FC236}">
                <a16:creationId xmlns:a16="http://schemas.microsoft.com/office/drawing/2014/main" id="{B246ADD4-61DC-4379-AE05-D6766702E291}"/>
              </a:ext>
            </a:extLst>
          </p:cNvPr>
          <p:cNvSpPr>
            <a:spLocks noGrp="1"/>
          </p:cNvSpPr>
          <p:nvPr/>
        </p:nvSpPr>
        <p:spPr>
          <a:xfrm>
            <a:off x="609600" y="1809750"/>
            <a:ext cx="9906000" cy="38100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A local website is a perfect test of AI as a practical collaborator.</a:t>
            </a:r>
          </a:p>
        </p:txBody>
      </p:sp>
      <p:sp>
        <p:nvSpPr>
          <p:cNvPr id="5" name="Rounded Rectangle 4">
            <a:extLst>
              <a:ext uri="{FF2B5EF4-FFF2-40B4-BE49-F238E27FC236}">
                <a16:creationId xmlns:a16="http://schemas.microsoft.com/office/drawing/2014/main" id="{937025BD-5519-484D-AC59-7632B98E0ED2}"/>
              </a:ext>
            </a:extLst>
          </p:cNvPr>
          <p:cNvSpPr>
            <a:spLocks noGrp="1"/>
          </p:cNvSpPr>
          <p:nvPr/>
        </p:nvSpPr>
        <p:spPr>
          <a:xfrm>
            <a:off x="685800" y="2743200"/>
            <a:ext cx="5219700" cy="2362200"/>
          </a:xfrm>
          <a:prstGeom prst="roundRect">
            <a:avLst>
              <a:gd name="adj" fmla="val 8065"/>
            </a:avLst>
          </a:prstGeom>
          <a:solidFill>
            <a:srgbClr val="2200B8"/>
          </a:solidFill>
          <a:ln w="0">
            <a:noFill/>
            <a:prstDash val="solid"/>
          </a:ln>
        </p:spPr>
        <p:txBody>
          <a:bodyPr/>
          <a:lstStyle/>
          <a:p>
            <a:endParaRPr lang="en-US"/>
          </a:p>
        </p:txBody>
      </p:sp>
      <p:sp>
        <p:nvSpPr>
          <p:cNvPr id="6" name="Rectangle 5">
            <a:extLst>
              <a:ext uri="{FF2B5EF4-FFF2-40B4-BE49-F238E27FC236}">
                <a16:creationId xmlns:a16="http://schemas.microsoft.com/office/drawing/2014/main" id="{F5F2DA73-0E41-431E-891D-C9E4C39715C0}"/>
              </a:ext>
            </a:extLst>
          </p:cNvPr>
          <p:cNvSpPr>
            <a:spLocks noGrp="1"/>
          </p:cNvSpPr>
          <p:nvPr/>
        </p:nvSpPr>
        <p:spPr>
          <a:xfrm>
            <a:off x="1028700" y="3086100"/>
            <a:ext cx="1714500" cy="209550"/>
          </a:xfrm>
          <a:prstGeom prst="rect">
            <a:avLst/>
          </a:prstGeom>
          <a:noFill/>
          <a:ln w="0">
            <a:noFill/>
            <a:prstDash val="solid"/>
          </a:ln>
        </p:spPr>
        <p:txBody>
          <a:bodyPr lIns="0" tIns="0" rIns="0" bIns="0" anchor="t">
            <a:normAutofit/>
          </a:bodyPr>
          <a:lstStyle/>
          <a:p>
            <a:pPr algn="l">
              <a:lnSpc>
                <a:spcPct val="105000"/>
              </a:lnSpc>
              <a:buNone/>
              <a:defRPr sz="1275" b="1" i="0">
                <a:solidFill>
                  <a:srgbClr val="23D7E6"/>
                </a:solidFill>
                <a:latin typeface="Aptos"/>
                <a:ea typeface="Aptos"/>
                <a:cs typeface="Aptos"/>
              </a:defRPr>
            </a:pPr>
            <a:r>
              <a:rPr sz="1275" b="1" i="0">
                <a:solidFill>
                  <a:srgbClr val="23D7E6"/>
                </a:solidFill>
                <a:latin typeface="Aptos"/>
                <a:ea typeface="Aptos"/>
                <a:cs typeface="Aptos"/>
              </a:rPr>
              <a:t>SITE BRIEF</a:t>
            </a:r>
          </a:p>
        </p:txBody>
      </p:sp>
      <p:sp>
        <p:nvSpPr>
          <p:cNvPr id="7" name="Rectangle 6">
            <a:extLst>
              <a:ext uri="{FF2B5EF4-FFF2-40B4-BE49-F238E27FC236}">
                <a16:creationId xmlns:a16="http://schemas.microsoft.com/office/drawing/2014/main" id="{BAB62C34-0C0F-4B9D-94DB-E55B7C749131}"/>
              </a:ext>
            </a:extLst>
          </p:cNvPr>
          <p:cNvSpPr>
            <a:spLocks noGrp="1"/>
          </p:cNvSpPr>
          <p:nvPr/>
        </p:nvSpPr>
        <p:spPr>
          <a:xfrm>
            <a:off x="1028700" y="3524250"/>
            <a:ext cx="4095750" cy="1028700"/>
          </a:xfrm>
          <a:prstGeom prst="rect">
            <a:avLst/>
          </a:prstGeom>
          <a:noFill/>
          <a:ln w="0">
            <a:noFill/>
            <a:prstDash val="solid"/>
          </a:ln>
        </p:spPr>
        <p:txBody>
          <a:bodyPr lIns="0" tIns="0" rIns="0" bIns="0" anchor="t">
            <a:normAutofit fontScale="94743"/>
          </a:bodyPr>
          <a:lstStyle/>
          <a:p>
            <a:pPr algn="l">
              <a:lnSpc>
                <a:spcPct val="92000"/>
              </a:lnSpc>
              <a:buNone/>
              <a:defRPr sz="2325" b="1" i="0">
                <a:solidFill>
                  <a:srgbClr val="FFFFFF"/>
                </a:solidFill>
                <a:latin typeface="Aptos"/>
                <a:ea typeface="Aptos"/>
                <a:cs typeface="Aptos"/>
              </a:defRPr>
            </a:pPr>
            <a:r>
              <a:rPr sz="2325" b="1" i="0" dirty="0">
                <a:solidFill>
                  <a:srgbClr val="FFFFFF"/>
                </a:solidFill>
                <a:latin typeface="Aptos"/>
                <a:ea typeface="Aptos"/>
                <a:cs typeface="Aptos"/>
              </a:rPr>
              <a:t>Create a warm, accessible</a:t>
            </a:r>
          </a:p>
          <a:p>
            <a:pPr algn="l">
              <a:lnSpc>
                <a:spcPct val="92000"/>
              </a:lnSpc>
              <a:buNone/>
              <a:defRPr sz="2325" b="1" i="0">
                <a:solidFill>
                  <a:srgbClr val="FFFFFF"/>
                </a:solidFill>
                <a:latin typeface="Aptos"/>
                <a:ea typeface="Aptos"/>
                <a:cs typeface="Aptos"/>
              </a:defRPr>
            </a:pPr>
            <a:r>
              <a:rPr sz="2325" b="1" i="0" dirty="0">
                <a:solidFill>
                  <a:srgbClr val="FFFFFF"/>
                </a:solidFill>
                <a:latin typeface="Aptos"/>
                <a:ea typeface="Aptos"/>
                <a:cs typeface="Aptos"/>
              </a:rPr>
              <a:t>Adult Day Care Center website</a:t>
            </a:r>
          </a:p>
          <a:p>
            <a:pPr algn="l">
              <a:lnSpc>
                <a:spcPct val="92000"/>
              </a:lnSpc>
              <a:buNone/>
              <a:defRPr sz="2325" b="1" i="0">
                <a:solidFill>
                  <a:srgbClr val="FFFFFF"/>
                </a:solidFill>
                <a:latin typeface="Aptos"/>
                <a:ea typeface="Aptos"/>
                <a:cs typeface="Aptos"/>
              </a:defRPr>
            </a:pPr>
            <a:r>
              <a:rPr sz="2325" b="1" i="0" dirty="0">
                <a:solidFill>
                  <a:srgbClr val="FFFFFF"/>
                </a:solidFill>
                <a:latin typeface="Aptos"/>
                <a:ea typeface="Aptos"/>
                <a:cs typeface="Aptos"/>
              </a:rPr>
              <a:t>for Andover, Massachusetts.</a:t>
            </a:r>
          </a:p>
        </p:txBody>
      </p:sp>
      <p:sp>
        <p:nvSpPr>
          <p:cNvPr id="8" name="Rectangle 7">
            <a:extLst>
              <a:ext uri="{FF2B5EF4-FFF2-40B4-BE49-F238E27FC236}">
                <a16:creationId xmlns:a16="http://schemas.microsoft.com/office/drawing/2014/main" id="{5047A7AD-9D08-41C6-916D-D7B739C76222}"/>
              </a:ext>
            </a:extLst>
          </p:cNvPr>
          <p:cNvSpPr>
            <a:spLocks noGrp="1"/>
          </p:cNvSpPr>
          <p:nvPr/>
        </p:nvSpPr>
        <p:spPr>
          <a:xfrm>
            <a:off x="6686550" y="2838450"/>
            <a:ext cx="4476750" cy="647700"/>
          </a:xfrm>
          <a:prstGeom prst="rect">
            <a:avLst/>
          </a:prstGeom>
          <a:noFill/>
          <a:ln w="0">
            <a:noFill/>
            <a:prstDash val="solid"/>
          </a:ln>
        </p:spPr>
        <p:txBody>
          <a:bodyPr lIns="0" tIns="0" rIns="0" bIns="0" anchor="t">
            <a:normAutofit fontScale="85715" lnSpcReduction="20000"/>
          </a:bodyPr>
          <a:lstStyle/>
          <a:p>
            <a:pPr algn="l">
              <a:lnSpc>
                <a:spcPct val="105000"/>
              </a:lnSpc>
              <a:buNone/>
              <a:defRPr sz="1725" b="1" i="0">
                <a:solidFill>
                  <a:srgbClr val="08122F"/>
                </a:solidFill>
                <a:latin typeface="Aptos"/>
                <a:ea typeface="Aptos"/>
                <a:cs typeface="Aptos"/>
              </a:defRPr>
            </a:pPr>
            <a:r>
              <a:rPr sz="1725" b="1" i="0" dirty="0">
                <a:solidFill>
                  <a:srgbClr val="08122F"/>
                </a:solidFill>
                <a:latin typeface="Aptos"/>
                <a:ea typeface="Aptos"/>
                <a:cs typeface="Aptos"/>
              </a:rPr>
              <a:t>Use </a:t>
            </a:r>
            <a:r>
              <a:rPr sz="1725" b="1" i="0" dirty="0" err="1">
                <a:solidFill>
                  <a:srgbClr val="08122F"/>
                </a:solidFill>
                <a:latin typeface="Aptos"/>
                <a:ea typeface="Aptos"/>
                <a:cs typeface="Aptos"/>
              </a:rPr>
              <a:t>Grassrootech’s</a:t>
            </a:r>
            <a:r>
              <a:rPr sz="1725" b="1" i="0" dirty="0">
                <a:solidFill>
                  <a:srgbClr val="08122F"/>
                </a:solidFill>
                <a:latin typeface="Aptos"/>
                <a:ea typeface="Aptos"/>
                <a:cs typeface="Aptos"/>
              </a:rPr>
              <a:t> visual language: lime green, deep teal, magenta accent, simple typography, and clear calls to action.</a:t>
            </a:r>
          </a:p>
        </p:txBody>
      </p:sp>
      <p:sp>
        <p:nvSpPr>
          <p:cNvPr id="9" name="Rounded Rectangle 8">
            <a:extLst>
              <a:ext uri="{FF2B5EF4-FFF2-40B4-BE49-F238E27FC236}">
                <a16:creationId xmlns:a16="http://schemas.microsoft.com/office/drawing/2014/main" id="{0334F5A8-9C05-4790-855A-A626C7069790}"/>
              </a:ext>
            </a:extLst>
          </p:cNvPr>
          <p:cNvSpPr>
            <a:spLocks noGrp="1"/>
          </p:cNvSpPr>
          <p:nvPr/>
        </p:nvSpPr>
        <p:spPr>
          <a:xfrm>
            <a:off x="6686550" y="3752850"/>
            <a:ext cx="1714500" cy="47625"/>
          </a:xfrm>
          <a:prstGeom prst="roundRect">
            <a:avLst>
              <a:gd name="adj" fmla="val 40000"/>
            </a:avLst>
          </a:prstGeom>
          <a:solidFill>
            <a:srgbClr val="A5004F"/>
          </a:solidFill>
          <a:ln w="0">
            <a:noFill/>
            <a:prstDash val="solid"/>
          </a:ln>
        </p:spPr>
        <p:txBody>
          <a:bodyPr/>
          <a:lstStyle/>
          <a:p>
            <a:endParaRPr lang="en-US"/>
          </a:p>
        </p:txBody>
      </p:sp>
      <p:sp>
        <p:nvSpPr>
          <p:cNvPr id="10" name="Rectangle 9">
            <a:extLst>
              <a:ext uri="{FF2B5EF4-FFF2-40B4-BE49-F238E27FC236}">
                <a16:creationId xmlns:a16="http://schemas.microsoft.com/office/drawing/2014/main" id="{F512A7D8-9CC8-4BE9-8A6A-6665C0802D6D}"/>
              </a:ext>
            </a:extLst>
          </p:cNvPr>
          <p:cNvSpPr>
            <a:spLocks noGrp="1"/>
          </p:cNvSpPr>
          <p:nvPr/>
        </p:nvSpPr>
        <p:spPr>
          <a:xfrm>
            <a:off x="6686550" y="4114800"/>
            <a:ext cx="3714750" cy="857250"/>
          </a:xfrm>
          <a:prstGeom prst="rect">
            <a:avLst/>
          </a:prstGeom>
          <a:noFill/>
          <a:ln w="0">
            <a:noFill/>
            <a:prstDash val="solid"/>
          </a:ln>
        </p:spPr>
        <p:txBody>
          <a:bodyPr lIns="0" tIns="0" rIns="0" bIns="0" anchor="t">
            <a:normAutofit fontScale="95238"/>
          </a:bodyPr>
          <a:lstStyle/>
          <a:p>
            <a:pPr algn="l">
              <a:lnSpc>
                <a:spcPct val="105000"/>
              </a:lnSpc>
              <a:buNone/>
              <a:defRPr sz="1875" b="0" i="0">
                <a:solidFill>
                  <a:srgbClr val="4B5A78"/>
                </a:solidFill>
                <a:latin typeface="Aptos"/>
                <a:ea typeface="Aptos"/>
                <a:cs typeface="Aptos"/>
              </a:defRPr>
            </a:pPr>
            <a:r>
              <a:rPr sz="1875" b="0" i="0">
                <a:solidFill>
                  <a:srgbClr val="4B5A78"/>
                </a:solidFill>
                <a:latin typeface="Aptos"/>
                <a:ea typeface="Aptos"/>
                <a:cs typeface="Aptos"/>
              </a:rPr>
              <a:t>Include Max Li’s public contact:</a:t>
            </a:r>
          </a:p>
          <a:p>
            <a:pPr algn="l">
              <a:lnSpc>
                <a:spcPct val="105000"/>
              </a:lnSpc>
              <a:buNone/>
              <a:defRPr sz="1875" b="0" i="0">
                <a:solidFill>
                  <a:srgbClr val="4B5A78"/>
                </a:solidFill>
                <a:latin typeface="Aptos"/>
                <a:ea typeface="Aptos"/>
                <a:cs typeface="Aptos"/>
              </a:defRPr>
            </a:pPr>
            <a:r>
              <a:rPr sz="1875" b="0" i="0">
                <a:solidFill>
                  <a:srgbClr val="4B5A78"/>
                </a:solidFill>
                <a:latin typeface="Aptos"/>
                <a:ea typeface="Aptos"/>
                <a:cs typeface="Aptos"/>
              </a:rPr>
              <a:t>max@grassrootech.com</a:t>
            </a:r>
          </a:p>
          <a:p>
            <a:pPr algn="l">
              <a:lnSpc>
                <a:spcPct val="105000"/>
              </a:lnSpc>
              <a:buNone/>
              <a:defRPr sz="1875" b="0" i="0">
                <a:solidFill>
                  <a:srgbClr val="4B5A78"/>
                </a:solidFill>
                <a:latin typeface="Aptos"/>
                <a:ea typeface="Aptos"/>
                <a:cs typeface="Aptos"/>
              </a:defRPr>
            </a:pPr>
            <a:r>
              <a:rPr sz="1875" b="0" i="0">
                <a:solidFill>
                  <a:srgbClr val="4B5A78"/>
                </a:solidFill>
                <a:latin typeface="Aptos"/>
                <a:ea typeface="Aptos"/>
                <a:cs typeface="Aptos"/>
              </a:rPr>
              <a:t>615-208-3675</a:t>
            </a:r>
          </a:p>
        </p:txBody>
      </p:sp>
      <p:sp>
        <p:nvSpPr>
          <p:cNvPr id="11" name="Rectangle 10">
            <a:extLst>
              <a:ext uri="{FF2B5EF4-FFF2-40B4-BE49-F238E27FC236}">
                <a16:creationId xmlns:a16="http://schemas.microsoft.com/office/drawing/2014/main" id="{1E042465-AB95-495F-8620-11D8A8EB2CBB}"/>
              </a:ext>
            </a:extLst>
          </p:cNvPr>
          <p:cNvSpPr>
            <a:spLocks noGrp="1"/>
          </p:cNvSpPr>
          <p:nvPr/>
        </p:nvSpPr>
        <p:spPr>
          <a:xfrm>
            <a:off x="6686550" y="5410200"/>
            <a:ext cx="3048000" cy="266700"/>
          </a:xfrm>
          <a:prstGeom prst="rect">
            <a:avLst/>
          </a:prstGeom>
          <a:noFill/>
          <a:ln w="0">
            <a:noFill/>
            <a:prstDash val="solid"/>
          </a:ln>
        </p:spPr>
        <p:txBody>
          <a:bodyPr lIns="0" tIns="0" rIns="0" bIns="0" anchor="t">
            <a:normAutofit/>
          </a:bodyPr>
          <a:lstStyle/>
          <a:p>
            <a:pPr algn="l">
              <a:lnSpc>
                <a:spcPct val="105000"/>
              </a:lnSpc>
              <a:buNone/>
              <a:defRPr sz="1650" b="1" i="0">
                <a:solidFill>
                  <a:srgbClr val="2200B8"/>
                </a:solidFill>
                <a:latin typeface="Aptos"/>
                <a:ea typeface="Aptos"/>
                <a:cs typeface="Aptos"/>
              </a:defRPr>
            </a:pPr>
            <a:r>
              <a:rPr sz="1650" b="1" i="0">
                <a:solidFill>
                  <a:srgbClr val="2200B8"/>
                </a:solidFill>
                <a:latin typeface="Aptos"/>
                <a:ea typeface="Aptos"/>
                <a:cs typeface="Aptos"/>
              </a:rPr>
              <a:t>Review before publishing.</a:t>
            </a:r>
          </a:p>
        </p:txBody>
      </p:sp>
      <p:sp>
        <p:nvSpPr>
          <p:cNvPr id="12" name="Rectangle 11">
            <a:extLst>
              <a:ext uri="{FF2B5EF4-FFF2-40B4-BE49-F238E27FC236}">
                <a16:creationId xmlns:a16="http://schemas.microsoft.com/office/drawing/2014/main" id="{EE1DC446-423A-4119-82F0-DD756672AF4A}"/>
              </a:ext>
            </a:extLst>
          </p:cNvPr>
          <p:cNvSpPr>
            <a:spLocks noGrp="1"/>
          </p:cNvSpPr>
          <p:nvPr/>
        </p:nvSpPr>
        <p:spPr>
          <a:xfrm>
            <a:off x="571500" y="6457950"/>
            <a:ext cx="6477000" cy="171450"/>
          </a:xfrm>
          <a:prstGeom prst="rect">
            <a:avLst/>
          </a:prstGeom>
          <a:noFill/>
          <a:ln w="0">
            <a:noFill/>
            <a:prstDash val="solid"/>
          </a:ln>
        </p:spPr>
        <p:txBody>
          <a:bodyPr lIns="0" tIns="0" rIns="0" bIns="0" anchor="t">
            <a:normAutofit fontScale="95238"/>
          </a:bodyPr>
          <a:lstStyle/>
          <a:p>
            <a:pPr algn="l">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The Past, Present &amp; Future of AI</a:t>
            </a:r>
          </a:p>
        </p:txBody>
      </p:sp>
      <p:sp>
        <p:nvSpPr>
          <p:cNvPr id="13" name="Rectangle 12">
            <a:extLst>
              <a:ext uri="{FF2B5EF4-FFF2-40B4-BE49-F238E27FC236}">
                <a16:creationId xmlns:a16="http://schemas.microsoft.com/office/drawing/2014/main" id="{AF4AE5F1-02ED-4B55-83D4-D278B0CE06B0}"/>
              </a:ext>
            </a:extLst>
          </p:cNvPr>
          <p:cNvSpPr>
            <a:spLocks noGrp="1"/>
          </p:cNvSpPr>
          <p:nvPr/>
        </p:nvSpPr>
        <p:spPr>
          <a:xfrm>
            <a:off x="11144250" y="6457950"/>
            <a:ext cx="476250" cy="171450"/>
          </a:xfrm>
          <a:prstGeom prst="rect">
            <a:avLst/>
          </a:prstGeom>
          <a:noFill/>
          <a:ln w="0">
            <a:noFill/>
            <a:prstDash val="solid"/>
          </a:ln>
        </p:spPr>
        <p:txBody>
          <a:bodyPr lIns="0" tIns="0" rIns="0" bIns="0" anchor="t">
            <a:normAutofit fontScale="95238"/>
          </a:bodyPr>
          <a:lstStyle/>
          <a:p>
            <a:pPr algn="r">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19</a:t>
            </a:r>
          </a:p>
        </p:txBody>
      </p:sp>
      <p:sp>
        <p:nvSpPr>
          <p:cNvPr id="15" name="TextBox 14">
            <a:extLst>
              <a:ext uri="{FF2B5EF4-FFF2-40B4-BE49-F238E27FC236}">
                <a16:creationId xmlns:a16="http://schemas.microsoft.com/office/drawing/2014/main" id="{D260005C-8A98-BDE7-9E82-84544E2E092A}"/>
              </a:ext>
            </a:extLst>
          </p:cNvPr>
          <p:cNvSpPr txBox="1"/>
          <p:nvPr/>
        </p:nvSpPr>
        <p:spPr>
          <a:xfrm>
            <a:off x="685800" y="5580668"/>
            <a:ext cx="5410200" cy="369332"/>
          </a:xfrm>
          <a:prstGeom prst="rect">
            <a:avLst/>
          </a:prstGeom>
          <a:noFill/>
        </p:spPr>
        <p:txBody>
          <a:bodyPr wrap="square" rtlCol="0">
            <a:spAutoFit/>
          </a:bodyPr>
          <a:lstStyle/>
          <a:p>
            <a:r>
              <a:rPr lang="en-US" dirty="0"/>
              <a:t>Warning: take 5 to 10 minutes. Functions are limited.</a:t>
            </a:r>
          </a:p>
        </p:txBody>
      </p:sp>
    </p:spTree>
    <p:extLst>
      <p:ext uri="{BB962C8B-B14F-4D97-AF65-F5344CB8AC3E}">
        <p14:creationId xmlns:p14="http://schemas.microsoft.com/office/powerpoint/2010/main" val="25179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0DCAEA5C-B954-4706-A334-683CF5D64029}"/>
              </a:ext>
            </a:extLst>
          </p:cNvPr>
          <p:cNvSpPr>
            <a:spLocks noGrp="1"/>
          </p:cNvSpPr>
          <p:nvPr/>
        </p:nvSpPr>
        <p:spPr>
          <a:xfrm>
            <a:off x="609600" y="400050"/>
            <a:ext cx="666750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A5004F"/>
                </a:solidFill>
                <a:latin typeface="Aptos Display"/>
                <a:ea typeface="Aptos Display"/>
                <a:cs typeface="Aptos Display"/>
              </a:defRPr>
            </a:pPr>
            <a:r>
              <a:rPr lang="en-US" sz="1200" b="1" i="0" dirty="0">
                <a:solidFill>
                  <a:srgbClr val="A5004F"/>
                </a:solidFill>
                <a:latin typeface="Aptos Display"/>
                <a:ea typeface="Aptos Display"/>
                <a:cs typeface="Aptos Display"/>
              </a:rPr>
              <a:t>TODAY’S</a:t>
            </a:r>
            <a:r>
              <a:rPr sz="1200" b="1" i="0" dirty="0">
                <a:solidFill>
                  <a:srgbClr val="A5004F"/>
                </a:solidFill>
                <a:latin typeface="Aptos Display"/>
                <a:ea typeface="Aptos Display"/>
                <a:cs typeface="Aptos Display"/>
              </a:rPr>
              <a:t> PROMISE</a:t>
            </a:r>
          </a:p>
        </p:txBody>
      </p:sp>
      <p:sp>
        <p:nvSpPr>
          <p:cNvPr id="2" name="Rectangle 1">
            <a:extLst>
              <a:ext uri="{FF2B5EF4-FFF2-40B4-BE49-F238E27FC236}">
                <a16:creationId xmlns:a16="http://schemas.microsoft.com/office/drawing/2014/main" id="{5FEE6B76-5765-4ADF-A029-FAEC88787C6D}"/>
              </a:ext>
            </a:extLst>
          </p:cNvPr>
          <p:cNvSpPr>
            <a:spLocks noGrp="1"/>
          </p:cNvSpPr>
          <p:nvPr/>
        </p:nvSpPr>
        <p:spPr>
          <a:xfrm>
            <a:off x="609600" y="742950"/>
            <a:ext cx="10477500" cy="704850"/>
          </a:xfrm>
          <a:prstGeom prst="rect">
            <a:avLst/>
          </a:prstGeom>
          <a:noFill/>
          <a:ln w="0">
            <a:noFill/>
            <a:prstDash val="solid"/>
          </a:ln>
        </p:spPr>
        <p:txBody>
          <a:bodyPr lIns="0" tIns="0" rIns="0" bIns="0" anchor="t">
            <a:normAutofit/>
          </a:bodyPr>
          <a:lstStyle/>
          <a:p>
            <a:pPr algn="l">
              <a:lnSpc>
                <a:spcPct val="92000"/>
              </a:lnSpc>
              <a:buNone/>
              <a:defRPr sz="3150" b="1" i="0">
                <a:solidFill>
                  <a:srgbClr val="08122F"/>
                </a:solidFill>
                <a:latin typeface="Aptos Display"/>
                <a:ea typeface="Aptos Display"/>
                <a:cs typeface="Aptos Display"/>
              </a:defRPr>
            </a:pPr>
            <a:r>
              <a:rPr sz="3150" b="1" i="0">
                <a:solidFill>
                  <a:srgbClr val="08122F"/>
                </a:solidFill>
                <a:latin typeface="Aptos Display"/>
                <a:ea typeface="Aptos Display"/>
                <a:cs typeface="Aptos Display"/>
              </a:rPr>
              <a:t>You will leave with a simple mental model for AI</a:t>
            </a:r>
          </a:p>
        </p:txBody>
      </p:sp>
      <p:sp>
        <p:nvSpPr>
          <p:cNvPr id="3" name="Rounded Rectangle 2">
            <a:extLst>
              <a:ext uri="{FF2B5EF4-FFF2-40B4-BE49-F238E27FC236}">
                <a16:creationId xmlns:a16="http://schemas.microsoft.com/office/drawing/2014/main" id="{3DB4F96E-C3A5-461A-824A-B2EEDEA7FE0C}"/>
              </a:ext>
            </a:extLst>
          </p:cNvPr>
          <p:cNvSpPr>
            <a:spLocks noGrp="1"/>
          </p:cNvSpPr>
          <p:nvPr/>
        </p:nvSpPr>
        <p:spPr>
          <a:xfrm>
            <a:off x="609600" y="1581150"/>
            <a:ext cx="1123950" cy="47625"/>
          </a:xfrm>
          <a:prstGeom prst="roundRect">
            <a:avLst>
              <a:gd name="adj" fmla="val 40000"/>
            </a:avLst>
          </a:prstGeom>
          <a:solidFill>
            <a:srgbClr val="2200B8"/>
          </a:solidFill>
          <a:ln w="0">
            <a:noFill/>
            <a:prstDash val="solid"/>
          </a:ln>
        </p:spPr>
        <p:txBody>
          <a:bodyPr/>
          <a:lstStyle/>
          <a:p>
            <a:endParaRPr lang="en-US"/>
          </a:p>
        </p:txBody>
      </p:sp>
      <p:sp>
        <p:nvSpPr>
          <p:cNvPr id="4" name="Rectangle 3">
            <a:extLst>
              <a:ext uri="{FF2B5EF4-FFF2-40B4-BE49-F238E27FC236}">
                <a16:creationId xmlns:a16="http://schemas.microsoft.com/office/drawing/2014/main" id="{834DC7BC-A55F-4396-9C68-740D685597F8}"/>
              </a:ext>
            </a:extLst>
          </p:cNvPr>
          <p:cNvSpPr>
            <a:spLocks noGrp="1"/>
          </p:cNvSpPr>
          <p:nvPr/>
        </p:nvSpPr>
        <p:spPr>
          <a:xfrm>
            <a:off x="609600" y="1809750"/>
            <a:ext cx="9906000" cy="38100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r>
              <a:rPr sz="1650" b="0" i="0" dirty="0">
                <a:solidFill>
                  <a:srgbClr val="4B5A78"/>
                </a:solidFill>
                <a:latin typeface="Aptos"/>
                <a:ea typeface="Aptos"/>
                <a:cs typeface="Aptos"/>
              </a:rPr>
              <a:t>Think of AI as moving through three levels of capabilit</a:t>
            </a:r>
            <a:r>
              <a:rPr lang="en-US" sz="1650" b="0" i="0" dirty="0">
                <a:solidFill>
                  <a:srgbClr val="4B5A78"/>
                </a:solidFill>
                <a:latin typeface="Aptos"/>
                <a:ea typeface="Aptos"/>
                <a:cs typeface="Aptos"/>
              </a:rPr>
              <a:t>ies</a:t>
            </a:r>
            <a:r>
              <a:rPr sz="1650" b="0" i="0" dirty="0">
                <a:solidFill>
                  <a:srgbClr val="4B5A78"/>
                </a:solidFill>
                <a:latin typeface="Aptos"/>
                <a:ea typeface="Aptos"/>
                <a:cs typeface="Aptos"/>
              </a:rPr>
              <a:t>.</a:t>
            </a:r>
          </a:p>
        </p:txBody>
      </p:sp>
      <p:sp>
        <p:nvSpPr>
          <p:cNvPr id="5" name="Rectangle 4">
            <a:extLst>
              <a:ext uri="{FF2B5EF4-FFF2-40B4-BE49-F238E27FC236}">
                <a16:creationId xmlns:a16="http://schemas.microsoft.com/office/drawing/2014/main" id="{D299FFAF-C964-4B64-89FF-245AB91FF8E7}"/>
              </a:ext>
            </a:extLst>
          </p:cNvPr>
          <p:cNvSpPr>
            <a:spLocks noGrp="1"/>
          </p:cNvSpPr>
          <p:nvPr/>
        </p:nvSpPr>
        <p:spPr>
          <a:xfrm>
            <a:off x="361950" y="2647950"/>
            <a:ext cx="685800" cy="571500"/>
          </a:xfrm>
          <a:prstGeom prst="rect">
            <a:avLst/>
          </a:prstGeom>
          <a:noFill/>
          <a:ln w="0">
            <a:noFill/>
            <a:prstDash val="solid"/>
          </a:ln>
        </p:spPr>
        <p:txBody>
          <a:bodyPr lIns="0" tIns="0" rIns="0" bIns="0" anchor="t">
            <a:normAutofit fontScale="95683" lnSpcReduction="10000"/>
          </a:bodyPr>
          <a:lstStyle/>
          <a:p>
            <a:pPr algn="l">
              <a:lnSpc>
                <a:spcPct val="105000"/>
              </a:lnSpc>
              <a:buNone/>
              <a:defRPr sz="4050" b="1" i="0">
                <a:solidFill>
                  <a:srgbClr val="2200B8"/>
                </a:solidFill>
                <a:latin typeface="Aptos Display"/>
                <a:ea typeface="Aptos Display"/>
                <a:cs typeface="Aptos Display"/>
              </a:defRPr>
            </a:pPr>
            <a:r>
              <a:rPr sz="4050" b="1" i="0">
                <a:solidFill>
                  <a:srgbClr val="2200B8"/>
                </a:solidFill>
                <a:latin typeface="Aptos Display"/>
                <a:ea typeface="Aptos Display"/>
                <a:cs typeface="Aptos Display"/>
              </a:rPr>
              <a:t>1</a:t>
            </a:r>
          </a:p>
        </p:txBody>
      </p:sp>
      <p:sp>
        <p:nvSpPr>
          <p:cNvPr id="6" name="Rectangle 5">
            <a:extLst>
              <a:ext uri="{FF2B5EF4-FFF2-40B4-BE49-F238E27FC236}">
                <a16:creationId xmlns:a16="http://schemas.microsoft.com/office/drawing/2014/main" id="{0EC783A5-575E-48AA-A334-B40DB32ACEAD}"/>
              </a:ext>
            </a:extLst>
          </p:cNvPr>
          <p:cNvSpPr>
            <a:spLocks noGrp="1"/>
          </p:cNvSpPr>
          <p:nvPr/>
        </p:nvSpPr>
        <p:spPr>
          <a:xfrm>
            <a:off x="1104900" y="2667000"/>
            <a:ext cx="2667000" cy="323850"/>
          </a:xfrm>
          <a:prstGeom prst="rect">
            <a:avLst/>
          </a:prstGeom>
          <a:noFill/>
          <a:ln w="0">
            <a:noFill/>
            <a:prstDash val="solid"/>
          </a:ln>
        </p:spPr>
        <p:txBody>
          <a:bodyPr lIns="0" tIns="0" rIns="0" bIns="0" anchor="t">
            <a:normAutofit fontScale="97447" lnSpcReduction="10000"/>
          </a:bodyPr>
          <a:lstStyle/>
          <a:p>
            <a:pPr algn="l">
              <a:lnSpc>
                <a:spcPct val="105000"/>
              </a:lnSpc>
              <a:buNone/>
              <a:defRPr sz="2250" b="1" i="0">
                <a:solidFill>
                  <a:srgbClr val="08122F"/>
                </a:solidFill>
                <a:latin typeface="Aptos"/>
                <a:ea typeface="Aptos"/>
                <a:cs typeface="Aptos"/>
              </a:defRPr>
            </a:pPr>
            <a:r>
              <a:rPr sz="2250" b="1" i="0">
                <a:solidFill>
                  <a:srgbClr val="08122F"/>
                </a:solidFill>
                <a:latin typeface="Aptos"/>
                <a:ea typeface="Aptos"/>
                <a:cs typeface="Aptos"/>
              </a:rPr>
              <a:t>Words</a:t>
            </a:r>
          </a:p>
        </p:txBody>
      </p:sp>
      <p:sp>
        <p:nvSpPr>
          <p:cNvPr id="7" name="Rectangle 6">
            <a:extLst>
              <a:ext uri="{FF2B5EF4-FFF2-40B4-BE49-F238E27FC236}">
                <a16:creationId xmlns:a16="http://schemas.microsoft.com/office/drawing/2014/main" id="{C1D7AFE5-0124-49DD-832C-8A9AD6016EF8}"/>
              </a:ext>
            </a:extLst>
          </p:cNvPr>
          <p:cNvSpPr>
            <a:spLocks noGrp="1"/>
          </p:cNvSpPr>
          <p:nvPr/>
        </p:nvSpPr>
        <p:spPr>
          <a:xfrm>
            <a:off x="1104900" y="3086100"/>
            <a:ext cx="2857500" cy="64770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AI drafts, summarizes,</a:t>
            </a:r>
          </a:p>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translates, and explains.</a:t>
            </a:r>
          </a:p>
        </p:txBody>
      </p:sp>
      <p:sp>
        <p:nvSpPr>
          <p:cNvPr id="10" name="Rectangle 9">
            <a:extLst>
              <a:ext uri="{FF2B5EF4-FFF2-40B4-BE49-F238E27FC236}">
                <a16:creationId xmlns:a16="http://schemas.microsoft.com/office/drawing/2014/main" id="{25E4758B-108F-4FA3-A2D2-DA7774007EA3}"/>
              </a:ext>
            </a:extLst>
          </p:cNvPr>
          <p:cNvSpPr>
            <a:spLocks noGrp="1"/>
          </p:cNvSpPr>
          <p:nvPr/>
        </p:nvSpPr>
        <p:spPr>
          <a:xfrm>
            <a:off x="3821974" y="2612310"/>
            <a:ext cx="685800" cy="571500"/>
          </a:xfrm>
          <a:prstGeom prst="rect">
            <a:avLst/>
          </a:prstGeom>
          <a:noFill/>
          <a:ln w="0">
            <a:noFill/>
            <a:prstDash val="solid"/>
          </a:ln>
        </p:spPr>
        <p:txBody>
          <a:bodyPr lIns="0" tIns="0" rIns="0" bIns="0" anchor="t">
            <a:normAutofit fontScale="95683" lnSpcReduction="10000"/>
          </a:bodyPr>
          <a:lstStyle/>
          <a:p>
            <a:pPr algn="l">
              <a:lnSpc>
                <a:spcPct val="105000"/>
              </a:lnSpc>
              <a:buNone/>
              <a:defRPr sz="4050" b="1" i="0">
                <a:solidFill>
                  <a:srgbClr val="A5004F"/>
                </a:solidFill>
                <a:latin typeface="Aptos Display"/>
                <a:ea typeface="Aptos Display"/>
                <a:cs typeface="Aptos Display"/>
              </a:defRPr>
            </a:pPr>
            <a:r>
              <a:rPr sz="4050" b="1" i="0">
                <a:solidFill>
                  <a:srgbClr val="A5004F"/>
                </a:solidFill>
                <a:latin typeface="Aptos Display"/>
                <a:ea typeface="Aptos Display"/>
                <a:cs typeface="Aptos Display"/>
              </a:rPr>
              <a:t>2</a:t>
            </a:r>
          </a:p>
        </p:txBody>
      </p:sp>
      <p:sp>
        <p:nvSpPr>
          <p:cNvPr id="11" name="Rectangle 10">
            <a:extLst>
              <a:ext uri="{FF2B5EF4-FFF2-40B4-BE49-F238E27FC236}">
                <a16:creationId xmlns:a16="http://schemas.microsoft.com/office/drawing/2014/main" id="{7100133F-F316-42FE-9803-19FF81ECA487}"/>
              </a:ext>
            </a:extLst>
          </p:cNvPr>
          <p:cNvSpPr>
            <a:spLocks noGrp="1"/>
          </p:cNvSpPr>
          <p:nvPr/>
        </p:nvSpPr>
        <p:spPr>
          <a:xfrm>
            <a:off x="4564924" y="2631360"/>
            <a:ext cx="2667000" cy="323850"/>
          </a:xfrm>
          <a:prstGeom prst="rect">
            <a:avLst/>
          </a:prstGeom>
          <a:noFill/>
          <a:ln w="0">
            <a:noFill/>
            <a:prstDash val="solid"/>
          </a:ln>
        </p:spPr>
        <p:txBody>
          <a:bodyPr lIns="0" tIns="0" rIns="0" bIns="0" anchor="t">
            <a:normAutofit fontScale="97447" lnSpcReduction="10000"/>
          </a:bodyPr>
          <a:lstStyle/>
          <a:p>
            <a:pPr algn="l">
              <a:lnSpc>
                <a:spcPct val="105000"/>
              </a:lnSpc>
              <a:buNone/>
              <a:defRPr sz="2250" b="1" i="0">
                <a:solidFill>
                  <a:srgbClr val="08122F"/>
                </a:solidFill>
                <a:latin typeface="Aptos"/>
                <a:ea typeface="Aptos"/>
                <a:cs typeface="Aptos"/>
              </a:defRPr>
            </a:pPr>
            <a:r>
              <a:rPr sz="2250" b="1" i="0">
                <a:solidFill>
                  <a:srgbClr val="08122F"/>
                </a:solidFill>
                <a:latin typeface="Aptos"/>
                <a:ea typeface="Aptos"/>
                <a:cs typeface="Aptos"/>
              </a:rPr>
              <a:t>Actions</a:t>
            </a:r>
          </a:p>
        </p:txBody>
      </p:sp>
      <p:sp>
        <p:nvSpPr>
          <p:cNvPr id="12" name="Rectangle 11">
            <a:extLst>
              <a:ext uri="{FF2B5EF4-FFF2-40B4-BE49-F238E27FC236}">
                <a16:creationId xmlns:a16="http://schemas.microsoft.com/office/drawing/2014/main" id="{D6824EC6-D61D-4268-A054-2DCC91C12C22}"/>
              </a:ext>
            </a:extLst>
          </p:cNvPr>
          <p:cNvSpPr>
            <a:spLocks noGrp="1"/>
          </p:cNvSpPr>
          <p:nvPr/>
        </p:nvSpPr>
        <p:spPr>
          <a:xfrm>
            <a:off x="4564924" y="3050460"/>
            <a:ext cx="3143250" cy="685800"/>
          </a:xfrm>
          <a:prstGeom prst="rect">
            <a:avLst/>
          </a:prstGeom>
          <a:noFill/>
          <a:ln w="0">
            <a:noFill/>
            <a:prstDash val="solid"/>
          </a:ln>
        </p:spPr>
        <p:txBody>
          <a:bodyPr lIns="0" tIns="0" rIns="0" bIns="0" anchor="t">
            <a:normAutofit fontScale="99889"/>
          </a:bodyPr>
          <a:lstStyle/>
          <a:p>
            <a:pPr algn="l">
              <a:lnSpc>
                <a:spcPct val="105000"/>
              </a:lnSpc>
              <a:buNone/>
              <a:defRPr sz="1650" b="0" i="0">
                <a:solidFill>
                  <a:srgbClr val="4B5A78"/>
                </a:solidFill>
                <a:latin typeface="Aptos"/>
                <a:ea typeface="Aptos"/>
                <a:cs typeface="Aptos"/>
              </a:defRPr>
            </a:pPr>
            <a:r>
              <a:rPr sz="1650" b="0" i="0" dirty="0">
                <a:solidFill>
                  <a:srgbClr val="4B5A78"/>
                </a:solidFill>
                <a:latin typeface="Aptos"/>
                <a:ea typeface="Aptos"/>
                <a:cs typeface="Aptos"/>
              </a:rPr>
              <a:t>AI uses tools, files,</a:t>
            </a:r>
          </a:p>
          <a:p>
            <a:pPr algn="l">
              <a:lnSpc>
                <a:spcPct val="105000"/>
              </a:lnSpc>
              <a:buNone/>
              <a:defRPr sz="1650" b="0" i="0">
                <a:solidFill>
                  <a:srgbClr val="4B5A78"/>
                </a:solidFill>
                <a:latin typeface="Aptos"/>
                <a:ea typeface="Aptos"/>
                <a:cs typeface="Aptos"/>
              </a:defRPr>
            </a:pPr>
            <a:r>
              <a:rPr sz="1650" b="0" i="0" dirty="0">
                <a:solidFill>
                  <a:srgbClr val="4B5A78"/>
                </a:solidFill>
                <a:latin typeface="Aptos"/>
                <a:ea typeface="Aptos"/>
                <a:cs typeface="Aptos"/>
              </a:rPr>
              <a:t>and computer screen</a:t>
            </a:r>
            <a:r>
              <a:rPr lang="en-US" sz="1650" b="0" i="0" dirty="0">
                <a:solidFill>
                  <a:srgbClr val="4B5A78"/>
                </a:solidFill>
                <a:latin typeface="Aptos"/>
                <a:ea typeface="Aptos"/>
                <a:cs typeface="Aptos"/>
              </a:rPr>
              <a:t>s</a:t>
            </a:r>
            <a:r>
              <a:rPr sz="1650" b="0" i="0" dirty="0">
                <a:solidFill>
                  <a:srgbClr val="4B5A78"/>
                </a:solidFill>
                <a:latin typeface="Aptos"/>
                <a:ea typeface="Aptos"/>
                <a:cs typeface="Aptos"/>
              </a:rPr>
              <a:t>.</a:t>
            </a:r>
          </a:p>
        </p:txBody>
      </p:sp>
      <p:sp>
        <p:nvSpPr>
          <p:cNvPr id="14" name="Rectangle 13">
            <a:extLst>
              <a:ext uri="{FF2B5EF4-FFF2-40B4-BE49-F238E27FC236}">
                <a16:creationId xmlns:a16="http://schemas.microsoft.com/office/drawing/2014/main" id="{036C60D9-B144-4154-8BF2-4CEF4B744538}"/>
              </a:ext>
            </a:extLst>
          </p:cNvPr>
          <p:cNvSpPr>
            <a:spLocks noGrp="1"/>
          </p:cNvSpPr>
          <p:nvPr/>
        </p:nvSpPr>
        <p:spPr>
          <a:xfrm>
            <a:off x="7501073" y="2571217"/>
            <a:ext cx="666750" cy="653687"/>
          </a:xfrm>
          <a:prstGeom prst="rect">
            <a:avLst/>
          </a:prstGeom>
          <a:noFill/>
          <a:ln w="0">
            <a:noFill/>
            <a:prstDash val="solid"/>
          </a:ln>
        </p:spPr>
        <p:txBody>
          <a:bodyPr lIns="0" tIns="0" rIns="0" bIns="0" anchor="t">
            <a:normAutofit fontScale="95683"/>
          </a:bodyPr>
          <a:lstStyle/>
          <a:p>
            <a:pPr algn="r">
              <a:lnSpc>
                <a:spcPct val="105000"/>
              </a:lnSpc>
              <a:buNone/>
              <a:defRPr sz="4050" b="1" i="0">
                <a:solidFill>
                  <a:srgbClr val="B0D65A"/>
                </a:solidFill>
                <a:latin typeface="Aptos Display"/>
                <a:ea typeface="Aptos Display"/>
                <a:cs typeface="Aptos Display"/>
              </a:defRPr>
            </a:pPr>
            <a:r>
              <a:rPr sz="4050" b="1" i="0" dirty="0">
                <a:solidFill>
                  <a:srgbClr val="B0D65A"/>
                </a:solidFill>
                <a:latin typeface="Aptos Display"/>
                <a:ea typeface="Aptos Display"/>
                <a:cs typeface="Aptos Display"/>
              </a:rPr>
              <a:t>3</a:t>
            </a:r>
          </a:p>
        </p:txBody>
      </p:sp>
      <p:sp>
        <p:nvSpPr>
          <p:cNvPr id="15" name="Rectangle 14">
            <a:extLst>
              <a:ext uri="{FF2B5EF4-FFF2-40B4-BE49-F238E27FC236}">
                <a16:creationId xmlns:a16="http://schemas.microsoft.com/office/drawing/2014/main" id="{C67894A8-FE70-4792-AD58-B090D847754C}"/>
              </a:ext>
            </a:extLst>
          </p:cNvPr>
          <p:cNvSpPr>
            <a:spLocks noGrp="1"/>
          </p:cNvSpPr>
          <p:nvPr/>
        </p:nvSpPr>
        <p:spPr>
          <a:xfrm>
            <a:off x="8568967" y="2697741"/>
            <a:ext cx="2705100" cy="323850"/>
          </a:xfrm>
          <a:prstGeom prst="rect">
            <a:avLst/>
          </a:prstGeom>
          <a:noFill/>
          <a:ln w="0">
            <a:noFill/>
            <a:prstDash val="solid"/>
          </a:ln>
        </p:spPr>
        <p:txBody>
          <a:bodyPr lIns="0" tIns="0" rIns="0" bIns="0" anchor="t">
            <a:normAutofit fontScale="97447" lnSpcReduction="10000"/>
          </a:bodyPr>
          <a:lstStyle/>
          <a:p>
            <a:pPr>
              <a:lnSpc>
                <a:spcPct val="105000"/>
              </a:lnSpc>
              <a:buNone/>
              <a:defRPr sz="2250" b="1" i="0">
                <a:solidFill>
                  <a:srgbClr val="08122F"/>
                </a:solidFill>
                <a:latin typeface="Aptos"/>
                <a:ea typeface="Aptos"/>
                <a:cs typeface="Aptos"/>
              </a:defRPr>
            </a:pPr>
            <a:r>
              <a:rPr sz="2250" b="1" i="0" dirty="0">
                <a:solidFill>
                  <a:srgbClr val="08122F"/>
                </a:solidFill>
                <a:latin typeface="Aptos"/>
                <a:ea typeface="Aptos"/>
                <a:cs typeface="Aptos"/>
              </a:rPr>
              <a:t>The world</a:t>
            </a:r>
          </a:p>
        </p:txBody>
      </p:sp>
      <p:sp>
        <p:nvSpPr>
          <p:cNvPr id="16" name="Rectangle 15">
            <a:extLst>
              <a:ext uri="{FF2B5EF4-FFF2-40B4-BE49-F238E27FC236}">
                <a16:creationId xmlns:a16="http://schemas.microsoft.com/office/drawing/2014/main" id="{E38739DC-B3BC-4150-95D2-333821E5326C}"/>
              </a:ext>
            </a:extLst>
          </p:cNvPr>
          <p:cNvSpPr>
            <a:spLocks noGrp="1"/>
          </p:cNvSpPr>
          <p:nvPr/>
        </p:nvSpPr>
        <p:spPr>
          <a:xfrm>
            <a:off x="8568967" y="3135891"/>
            <a:ext cx="2705100" cy="647700"/>
          </a:xfrm>
          <a:prstGeom prst="rect">
            <a:avLst/>
          </a:prstGeom>
          <a:noFill/>
          <a:ln w="0">
            <a:noFill/>
            <a:prstDash val="solid"/>
          </a:ln>
        </p:spPr>
        <p:txBody>
          <a:bodyPr lIns="0" tIns="0" rIns="0" bIns="0" anchor="t">
            <a:normAutofit/>
          </a:bodyPr>
          <a:lstStyle/>
          <a:p>
            <a:pPr>
              <a:lnSpc>
                <a:spcPct val="105000"/>
              </a:lnSpc>
              <a:buNone/>
              <a:defRPr sz="1650" b="0" i="0">
                <a:solidFill>
                  <a:srgbClr val="4B5A78"/>
                </a:solidFill>
                <a:latin typeface="Aptos"/>
                <a:ea typeface="Aptos"/>
                <a:cs typeface="Aptos"/>
              </a:defRPr>
            </a:pPr>
            <a:r>
              <a:rPr sz="1650" b="0" i="0" dirty="0">
                <a:solidFill>
                  <a:srgbClr val="4B5A78"/>
                </a:solidFill>
                <a:latin typeface="Aptos"/>
                <a:ea typeface="Aptos"/>
                <a:cs typeface="Aptos"/>
              </a:rPr>
              <a:t>AI eventually moves</a:t>
            </a:r>
          </a:p>
          <a:p>
            <a:pPr>
              <a:lnSpc>
                <a:spcPct val="105000"/>
              </a:lnSpc>
              <a:buNone/>
              <a:defRPr sz="1650" b="0" i="0">
                <a:solidFill>
                  <a:srgbClr val="4B5A78"/>
                </a:solidFill>
                <a:latin typeface="Aptos"/>
                <a:ea typeface="Aptos"/>
                <a:cs typeface="Aptos"/>
              </a:defRPr>
            </a:pPr>
            <a:r>
              <a:rPr sz="1650" b="0" i="0" dirty="0">
                <a:solidFill>
                  <a:srgbClr val="4B5A78"/>
                </a:solidFill>
                <a:latin typeface="Aptos"/>
                <a:ea typeface="Aptos"/>
                <a:cs typeface="Aptos"/>
              </a:rPr>
              <a:t>through physical spaces.</a:t>
            </a:r>
          </a:p>
        </p:txBody>
      </p:sp>
      <p:sp>
        <p:nvSpPr>
          <p:cNvPr id="18" name="Rectangle 17">
            <a:extLst>
              <a:ext uri="{FF2B5EF4-FFF2-40B4-BE49-F238E27FC236}">
                <a16:creationId xmlns:a16="http://schemas.microsoft.com/office/drawing/2014/main" id="{96882D43-7D23-4FCF-BDCB-D5767B4ABA66}"/>
              </a:ext>
            </a:extLst>
          </p:cNvPr>
          <p:cNvSpPr>
            <a:spLocks noGrp="1"/>
          </p:cNvSpPr>
          <p:nvPr/>
        </p:nvSpPr>
        <p:spPr>
          <a:xfrm>
            <a:off x="571500" y="6457950"/>
            <a:ext cx="6477000" cy="171450"/>
          </a:xfrm>
          <a:prstGeom prst="rect">
            <a:avLst/>
          </a:prstGeom>
          <a:noFill/>
          <a:ln w="0">
            <a:noFill/>
            <a:prstDash val="solid"/>
          </a:ln>
        </p:spPr>
        <p:txBody>
          <a:bodyPr lIns="0" tIns="0" rIns="0" bIns="0" anchor="t">
            <a:normAutofit fontScale="95238"/>
          </a:bodyPr>
          <a:lstStyle/>
          <a:p>
            <a:pPr algn="l">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The Past, Present &amp; Future of AI</a:t>
            </a:r>
          </a:p>
        </p:txBody>
      </p:sp>
      <p:sp>
        <p:nvSpPr>
          <p:cNvPr id="19" name="Rectangle 18">
            <a:extLst>
              <a:ext uri="{FF2B5EF4-FFF2-40B4-BE49-F238E27FC236}">
                <a16:creationId xmlns:a16="http://schemas.microsoft.com/office/drawing/2014/main" id="{637BD99E-1958-4712-B813-5BC180A2A4A9}"/>
              </a:ext>
            </a:extLst>
          </p:cNvPr>
          <p:cNvSpPr>
            <a:spLocks noGrp="1"/>
          </p:cNvSpPr>
          <p:nvPr/>
        </p:nvSpPr>
        <p:spPr>
          <a:xfrm>
            <a:off x="11144250" y="6457950"/>
            <a:ext cx="476250" cy="171450"/>
          </a:xfrm>
          <a:prstGeom prst="rect">
            <a:avLst/>
          </a:prstGeom>
          <a:noFill/>
          <a:ln w="0">
            <a:noFill/>
            <a:prstDash val="solid"/>
          </a:ln>
        </p:spPr>
        <p:txBody>
          <a:bodyPr lIns="0" tIns="0" rIns="0" bIns="0" anchor="t">
            <a:normAutofit fontScale="95238"/>
          </a:bodyPr>
          <a:lstStyle/>
          <a:p>
            <a:pPr algn="r">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02</a:t>
            </a:r>
          </a:p>
        </p:txBody>
      </p:sp>
      <p:sp>
        <p:nvSpPr>
          <p:cNvPr id="21" name="Right Arrow 20">
            <a:extLst>
              <a:ext uri="{FF2B5EF4-FFF2-40B4-BE49-F238E27FC236}">
                <a16:creationId xmlns:a16="http://schemas.microsoft.com/office/drawing/2014/main" id="{2B16DC03-F3D6-2C2E-D869-53F9B6C183A4}"/>
              </a:ext>
            </a:extLst>
          </p:cNvPr>
          <p:cNvSpPr/>
          <p:nvPr/>
        </p:nvSpPr>
        <p:spPr>
          <a:xfrm>
            <a:off x="2460396" y="2697741"/>
            <a:ext cx="1018095" cy="293109"/>
          </a:xfrm>
          <a:prstGeom prst="rightArrow">
            <a:avLst/>
          </a:prstGeom>
          <a:solidFill>
            <a:srgbClr val="A5004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ight Arrow 21">
            <a:extLst>
              <a:ext uri="{FF2B5EF4-FFF2-40B4-BE49-F238E27FC236}">
                <a16:creationId xmlns:a16="http://schemas.microsoft.com/office/drawing/2014/main" id="{A2A9A84D-E2B8-07C5-74CE-2F1BF5E05C56}"/>
              </a:ext>
            </a:extLst>
          </p:cNvPr>
          <p:cNvSpPr/>
          <p:nvPr/>
        </p:nvSpPr>
        <p:spPr>
          <a:xfrm>
            <a:off x="6614973" y="2697740"/>
            <a:ext cx="1018095" cy="293109"/>
          </a:xfrm>
          <a:prstGeom prst="rightArrow">
            <a:avLst/>
          </a:prstGeom>
          <a:solidFill>
            <a:srgbClr val="A5004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056021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7486651" y="0"/>
            <a:ext cx="4609767" cy="6720840"/>
          </a:xfrm>
          <a:prstGeom prst="rect">
            <a:avLst/>
          </a:prstGeom>
        </p:spPr>
      </p:pic>
      <p:sp>
        <p:nvSpPr>
          <p:cNvPr id="2" name="Rectangle 1">
            <a:extLst>
              <a:ext uri="{FF2B5EF4-FFF2-40B4-BE49-F238E27FC236}">
                <a16:creationId xmlns:a16="http://schemas.microsoft.com/office/drawing/2014/main" id="{000CFC9F-0F15-4C2C-8B60-1207C2F1E4C2}"/>
              </a:ext>
            </a:extLst>
          </p:cNvPr>
          <p:cNvSpPr>
            <a:spLocks noGrp="1"/>
          </p:cNvSpPr>
          <p:nvPr/>
        </p:nvSpPr>
        <p:spPr>
          <a:xfrm>
            <a:off x="0" y="0"/>
            <a:ext cx="7905750" cy="6858000"/>
          </a:xfrm>
          <a:prstGeom prst="rect">
            <a:avLst/>
          </a:prstGeom>
          <a:solidFill>
            <a:srgbClr val="FAF8F2"/>
          </a:solidFill>
          <a:ln w="0">
            <a:noFill/>
            <a:prstDash val="solid"/>
          </a:ln>
        </p:spPr>
        <p:txBody>
          <a:bodyPr/>
          <a:lstStyle/>
          <a:p>
            <a:endParaRPr lang="en-US"/>
          </a:p>
        </p:txBody>
      </p:sp>
      <p:sp>
        <p:nvSpPr>
          <p:cNvPr id="3" name="Rectangle 2">
            <a:extLst>
              <a:ext uri="{FF2B5EF4-FFF2-40B4-BE49-F238E27FC236}">
                <a16:creationId xmlns:a16="http://schemas.microsoft.com/office/drawing/2014/main" id="{594070C7-7DC1-452D-A29F-52A88AE674CB}"/>
              </a:ext>
            </a:extLst>
          </p:cNvPr>
          <p:cNvSpPr>
            <a:spLocks noGrp="1"/>
          </p:cNvSpPr>
          <p:nvPr/>
        </p:nvSpPr>
        <p:spPr>
          <a:xfrm>
            <a:off x="685800" y="781050"/>
            <a:ext cx="2857500" cy="228600"/>
          </a:xfrm>
          <a:prstGeom prst="rect">
            <a:avLst/>
          </a:prstGeom>
          <a:noFill/>
          <a:ln w="0">
            <a:noFill/>
            <a:prstDash val="solid"/>
          </a:ln>
        </p:spPr>
        <p:txBody>
          <a:bodyPr lIns="0" tIns="0" rIns="0" bIns="0" anchor="t">
            <a:normAutofit/>
          </a:bodyPr>
          <a:lstStyle/>
          <a:p>
            <a:pPr algn="l">
              <a:lnSpc>
                <a:spcPct val="105000"/>
              </a:lnSpc>
              <a:buNone/>
              <a:defRPr sz="1350" b="1" i="0">
                <a:solidFill>
                  <a:srgbClr val="23D7E6"/>
                </a:solidFill>
                <a:latin typeface="Aptos"/>
                <a:ea typeface="Aptos"/>
                <a:cs typeface="Aptos"/>
              </a:defRPr>
            </a:pPr>
            <a:r>
              <a:rPr sz="1350" b="1" i="0">
                <a:solidFill>
                  <a:srgbClr val="23D7E6"/>
                </a:solidFill>
                <a:latin typeface="Aptos"/>
                <a:ea typeface="Aptos"/>
                <a:cs typeface="Aptos"/>
              </a:rPr>
              <a:t>THE TAKEAWAY</a:t>
            </a:r>
          </a:p>
        </p:txBody>
      </p:sp>
      <p:sp>
        <p:nvSpPr>
          <p:cNvPr id="4" name="Rectangle 3">
            <a:extLst>
              <a:ext uri="{FF2B5EF4-FFF2-40B4-BE49-F238E27FC236}">
                <a16:creationId xmlns:a16="http://schemas.microsoft.com/office/drawing/2014/main" id="{82F30319-0C84-4CAD-8035-EA668FC884A8}"/>
              </a:ext>
            </a:extLst>
          </p:cNvPr>
          <p:cNvSpPr>
            <a:spLocks noGrp="1"/>
          </p:cNvSpPr>
          <p:nvPr/>
        </p:nvSpPr>
        <p:spPr>
          <a:xfrm>
            <a:off x="685800" y="1295400"/>
            <a:ext cx="6096000" cy="1809750"/>
          </a:xfrm>
          <a:prstGeom prst="rect">
            <a:avLst/>
          </a:prstGeom>
          <a:noFill/>
          <a:ln w="0">
            <a:noFill/>
            <a:prstDash val="solid"/>
          </a:ln>
        </p:spPr>
        <p:txBody>
          <a:bodyPr lIns="0" tIns="0" rIns="0" bIns="0" anchor="t">
            <a:normAutofit/>
          </a:bodyPr>
          <a:lstStyle/>
          <a:p>
            <a:pPr algn="l">
              <a:lnSpc>
                <a:spcPct val="88000"/>
              </a:lnSpc>
              <a:buNone/>
              <a:defRPr sz="3900" b="1" i="0">
                <a:solidFill>
                  <a:srgbClr val="08122F"/>
                </a:solidFill>
                <a:latin typeface="Aptos Display"/>
                <a:ea typeface="Aptos Display"/>
                <a:cs typeface="Aptos Display"/>
              </a:defRPr>
            </a:pPr>
            <a:r>
              <a:rPr sz="3900" b="1" i="0" dirty="0">
                <a:solidFill>
                  <a:srgbClr val="08122F"/>
                </a:solidFill>
                <a:latin typeface="Aptos Display"/>
                <a:ea typeface="Aptos Display"/>
                <a:cs typeface="Aptos Display"/>
              </a:rPr>
              <a:t>AI is becoming</a:t>
            </a:r>
          </a:p>
          <a:p>
            <a:pPr algn="l">
              <a:lnSpc>
                <a:spcPct val="88000"/>
              </a:lnSpc>
              <a:buNone/>
              <a:defRPr sz="3900" b="1" i="0">
                <a:solidFill>
                  <a:srgbClr val="08122F"/>
                </a:solidFill>
                <a:latin typeface="Aptos Display"/>
                <a:ea typeface="Aptos Display"/>
                <a:cs typeface="Aptos Display"/>
              </a:defRPr>
            </a:pPr>
            <a:r>
              <a:rPr sz="3900" b="1" i="0" dirty="0">
                <a:solidFill>
                  <a:srgbClr val="08122F"/>
                </a:solidFill>
                <a:latin typeface="Aptos Display"/>
                <a:ea typeface="Aptos Display"/>
                <a:cs typeface="Aptos Display"/>
              </a:rPr>
              <a:t>less like a typewriter</a:t>
            </a:r>
          </a:p>
          <a:p>
            <a:pPr algn="l">
              <a:lnSpc>
                <a:spcPct val="88000"/>
              </a:lnSpc>
              <a:buNone/>
              <a:defRPr sz="3900" b="1" i="0">
                <a:solidFill>
                  <a:srgbClr val="08122F"/>
                </a:solidFill>
                <a:latin typeface="Aptos Display"/>
                <a:ea typeface="Aptos Display"/>
                <a:cs typeface="Aptos Display"/>
              </a:defRPr>
            </a:pPr>
            <a:r>
              <a:rPr sz="3900" b="1" i="0" dirty="0">
                <a:solidFill>
                  <a:srgbClr val="08122F"/>
                </a:solidFill>
                <a:latin typeface="Aptos Display"/>
                <a:ea typeface="Aptos Display"/>
                <a:cs typeface="Aptos Display"/>
              </a:rPr>
              <a:t>and more like a </a:t>
            </a:r>
            <a:r>
              <a:rPr lang="en-US" sz="3900" b="1" i="0" dirty="0">
                <a:solidFill>
                  <a:srgbClr val="08122F"/>
                </a:solidFill>
                <a:latin typeface="Aptos Display"/>
                <a:ea typeface="Aptos Display"/>
                <a:cs typeface="Aptos Display"/>
              </a:rPr>
              <a:t>digital </a:t>
            </a:r>
            <a:r>
              <a:rPr sz="3900" b="1" i="0" dirty="0">
                <a:solidFill>
                  <a:srgbClr val="08122F"/>
                </a:solidFill>
                <a:latin typeface="Aptos Display"/>
                <a:ea typeface="Aptos Display"/>
                <a:cs typeface="Aptos Display"/>
              </a:rPr>
              <a:t>helper.</a:t>
            </a:r>
          </a:p>
        </p:txBody>
      </p:sp>
      <p:sp>
        <p:nvSpPr>
          <p:cNvPr id="5" name="Rounded Rectangle 4">
            <a:extLst>
              <a:ext uri="{FF2B5EF4-FFF2-40B4-BE49-F238E27FC236}">
                <a16:creationId xmlns:a16="http://schemas.microsoft.com/office/drawing/2014/main" id="{5FB7A9AC-23ED-45C3-886A-6180D89196FA}"/>
              </a:ext>
            </a:extLst>
          </p:cNvPr>
          <p:cNvSpPr>
            <a:spLocks noGrp="1"/>
          </p:cNvSpPr>
          <p:nvPr/>
        </p:nvSpPr>
        <p:spPr>
          <a:xfrm>
            <a:off x="685800" y="3543300"/>
            <a:ext cx="1714500" cy="47625"/>
          </a:xfrm>
          <a:prstGeom prst="roundRect">
            <a:avLst>
              <a:gd name="adj" fmla="val 40000"/>
            </a:avLst>
          </a:prstGeom>
          <a:solidFill>
            <a:srgbClr val="23D7E6"/>
          </a:solidFill>
          <a:ln w="0">
            <a:noFill/>
            <a:prstDash val="solid"/>
          </a:ln>
        </p:spPr>
        <p:txBody>
          <a:bodyPr/>
          <a:lstStyle/>
          <a:p>
            <a:endParaRPr lang="en-US"/>
          </a:p>
        </p:txBody>
      </p:sp>
      <p:sp>
        <p:nvSpPr>
          <p:cNvPr id="6" name="Rectangle 5">
            <a:extLst>
              <a:ext uri="{FF2B5EF4-FFF2-40B4-BE49-F238E27FC236}">
                <a16:creationId xmlns:a16="http://schemas.microsoft.com/office/drawing/2014/main" id="{5EB4B1FA-F40B-4CE5-B6C0-01A59CD4D196}"/>
              </a:ext>
            </a:extLst>
          </p:cNvPr>
          <p:cNvSpPr>
            <a:spLocks noGrp="1"/>
          </p:cNvSpPr>
          <p:nvPr/>
        </p:nvSpPr>
        <p:spPr>
          <a:xfrm>
            <a:off x="685800" y="3943350"/>
            <a:ext cx="5334000" cy="1181100"/>
          </a:xfrm>
          <a:prstGeom prst="rect">
            <a:avLst/>
          </a:prstGeom>
          <a:noFill/>
          <a:ln w="0">
            <a:noFill/>
            <a:prstDash val="solid"/>
          </a:ln>
        </p:spPr>
        <p:txBody>
          <a:bodyPr lIns="0" tIns="0" rIns="0" bIns="0" anchor="t">
            <a:normAutofit/>
          </a:bodyPr>
          <a:lstStyle/>
          <a:p>
            <a:pPr algn="l">
              <a:lnSpc>
                <a:spcPct val="100000"/>
              </a:lnSpc>
              <a:buNone/>
              <a:defRPr sz="2175" b="1" i="0">
                <a:solidFill>
                  <a:srgbClr val="2200B8"/>
                </a:solidFill>
                <a:latin typeface="Aptos"/>
                <a:ea typeface="Aptos"/>
                <a:cs typeface="Aptos"/>
              </a:defRPr>
            </a:pPr>
            <a:r>
              <a:rPr sz="2175" b="1" i="0" dirty="0">
                <a:solidFill>
                  <a:srgbClr val="2200B8"/>
                </a:solidFill>
                <a:latin typeface="Aptos"/>
                <a:ea typeface="Aptos"/>
                <a:cs typeface="Aptos"/>
              </a:rPr>
              <a:t>Keep the goal human.</a:t>
            </a:r>
          </a:p>
          <a:p>
            <a:pPr algn="l">
              <a:lnSpc>
                <a:spcPct val="100000"/>
              </a:lnSpc>
              <a:buNone/>
              <a:defRPr sz="2175" b="1" i="0">
                <a:solidFill>
                  <a:srgbClr val="2200B8"/>
                </a:solidFill>
                <a:latin typeface="Aptos"/>
                <a:ea typeface="Aptos"/>
                <a:cs typeface="Aptos"/>
              </a:defRPr>
            </a:pPr>
            <a:r>
              <a:rPr sz="2175" b="1" i="0" dirty="0">
                <a:solidFill>
                  <a:srgbClr val="2200B8"/>
                </a:solidFill>
                <a:latin typeface="Aptos"/>
                <a:ea typeface="Aptos"/>
                <a:cs typeface="Aptos"/>
              </a:rPr>
              <a:t>Delegate the steps you choose.</a:t>
            </a:r>
          </a:p>
          <a:p>
            <a:pPr algn="l">
              <a:lnSpc>
                <a:spcPct val="100000"/>
              </a:lnSpc>
              <a:buNone/>
              <a:defRPr sz="2175" b="1" i="0">
                <a:solidFill>
                  <a:srgbClr val="2200B8"/>
                </a:solidFill>
                <a:latin typeface="Aptos"/>
                <a:ea typeface="Aptos"/>
                <a:cs typeface="Aptos"/>
              </a:defRPr>
            </a:pPr>
            <a:r>
              <a:rPr sz="2175" b="1" i="0" dirty="0">
                <a:solidFill>
                  <a:srgbClr val="2200B8"/>
                </a:solidFill>
                <a:latin typeface="Aptos"/>
                <a:ea typeface="Aptos"/>
                <a:cs typeface="Aptos"/>
              </a:rPr>
              <a:t>Review </a:t>
            </a:r>
            <a:r>
              <a:rPr lang="en-US" sz="2175" b="1" dirty="0">
                <a:solidFill>
                  <a:srgbClr val="2200B8"/>
                </a:solidFill>
                <a:latin typeface="Aptos"/>
                <a:ea typeface="Aptos"/>
                <a:cs typeface="Aptos"/>
              </a:rPr>
              <a:t>the result</a:t>
            </a:r>
            <a:r>
              <a:rPr sz="2175" b="1" i="0" dirty="0">
                <a:solidFill>
                  <a:srgbClr val="2200B8"/>
                </a:solidFill>
                <a:latin typeface="Aptos"/>
                <a:ea typeface="Aptos"/>
                <a:cs typeface="Aptos"/>
              </a:rPr>
              <a:t>.</a:t>
            </a:r>
          </a:p>
        </p:txBody>
      </p:sp>
      <p:sp>
        <p:nvSpPr>
          <p:cNvPr id="7" name="Rectangle 6">
            <a:extLst>
              <a:ext uri="{FF2B5EF4-FFF2-40B4-BE49-F238E27FC236}">
                <a16:creationId xmlns:a16="http://schemas.microsoft.com/office/drawing/2014/main" id="{4FC840BC-824F-48D0-9D1F-C9A418FE48B0}"/>
              </a:ext>
            </a:extLst>
          </p:cNvPr>
          <p:cNvSpPr>
            <a:spLocks noGrp="1"/>
          </p:cNvSpPr>
          <p:nvPr/>
        </p:nvSpPr>
        <p:spPr>
          <a:xfrm>
            <a:off x="685800" y="5260157"/>
            <a:ext cx="6233474" cy="854893"/>
          </a:xfrm>
          <a:prstGeom prst="rect">
            <a:avLst/>
          </a:prstGeom>
          <a:noFill/>
          <a:ln w="0">
            <a:noFill/>
            <a:prstDash val="solid"/>
          </a:ln>
        </p:spPr>
        <p:txBody>
          <a:bodyPr lIns="0" tIns="0" rIns="0" bIns="0" anchor="t">
            <a:normAutofit/>
          </a:bodyPr>
          <a:lstStyle/>
          <a:p>
            <a:pPr algn="l">
              <a:lnSpc>
                <a:spcPct val="105000"/>
              </a:lnSpc>
              <a:buNone/>
              <a:defRPr sz="1425" b="0" i="0">
                <a:solidFill>
                  <a:srgbClr val="08122F"/>
                </a:solidFill>
                <a:latin typeface="Aptos"/>
                <a:ea typeface="Aptos"/>
                <a:cs typeface="Aptos"/>
              </a:defRPr>
            </a:pPr>
            <a:r>
              <a:rPr sz="2000" b="0" i="0" dirty="0">
                <a:solidFill>
                  <a:srgbClr val="08122F"/>
                </a:solidFill>
                <a:latin typeface="Aptos"/>
                <a:ea typeface="Aptos"/>
                <a:cs typeface="Aptos"/>
              </a:rPr>
              <a:t>Max Li  •  </a:t>
            </a:r>
            <a:r>
              <a:rPr sz="2000" b="0" i="0" dirty="0" err="1">
                <a:solidFill>
                  <a:srgbClr val="08122F"/>
                </a:solidFill>
                <a:latin typeface="Aptos"/>
                <a:ea typeface="Aptos"/>
                <a:cs typeface="Aptos"/>
              </a:rPr>
              <a:t>max@grassrootech.com</a:t>
            </a:r>
            <a:r>
              <a:rPr sz="2000" b="0" i="0" dirty="0">
                <a:solidFill>
                  <a:srgbClr val="08122F"/>
                </a:solidFill>
                <a:latin typeface="Aptos"/>
                <a:ea typeface="Aptos"/>
                <a:cs typeface="Aptos"/>
              </a:rPr>
              <a:t>  •  615-208-3675</a:t>
            </a:r>
          </a:p>
        </p:txBody>
      </p:sp>
      <p:sp>
        <p:nvSpPr>
          <p:cNvPr id="8" name="Rectangle 7">
            <a:extLst>
              <a:ext uri="{FF2B5EF4-FFF2-40B4-BE49-F238E27FC236}">
                <a16:creationId xmlns:a16="http://schemas.microsoft.com/office/drawing/2014/main" id="{C5BD1638-538B-400F-81F2-A0B253D48386}"/>
              </a:ext>
            </a:extLst>
          </p:cNvPr>
          <p:cNvSpPr>
            <a:spLocks noGrp="1"/>
          </p:cNvSpPr>
          <p:nvPr/>
        </p:nvSpPr>
        <p:spPr>
          <a:xfrm>
            <a:off x="685800" y="6229350"/>
            <a:ext cx="2381250" cy="209550"/>
          </a:xfrm>
          <a:prstGeom prst="rect">
            <a:avLst/>
          </a:prstGeom>
          <a:noFill/>
          <a:ln w="0">
            <a:noFill/>
            <a:prstDash val="solid"/>
          </a:ln>
        </p:spPr>
        <p:txBody>
          <a:bodyPr lIns="0" tIns="0" rIns="0" bIns="0" anchor="t">
            <a:normAutofit/>
          </a:bodyPr>
          <a:lstStyle/>
          <a:p>
            <a:pPr algn="l">
              <a:lnSpc>
                <a:spcPct val="105000"/>
              </a:lnSpc>
              <a:buNone/>
              <a:defRPr sz="1200" b="0" i="0">
                <a:solidFill>
                  <a:srgbClr val="23D7E6"/>
                </a:solidFill>
                <a:latin typeface="Aptos"/>
                <a:ea typeface="Aptos"/>
                <a:cs typeface="Aptos"/>
              </a:defRPr>
            </a:pPr>
            <a:r>
              <a:rPr sz="1200" b="0" i="0">
                <a:solidFill>
                  <a:srgbClr val="23D7E6"/>
                </a:solidFill>
                <a:latin typeface="Aptos"/>
                <a:ea typeface="Aptos"/>
                <a:cs typeface="Aptos"/>
              </a:rPr>
              <a:t>Grassrootech.com</a:t>
            </a:r>
          </a:p>
        </p:txBody>
      </p:sp>
    </p:spTree>
    <p:extLst>
      <p:ext uri="{BB962C8B-B14F-4D97-AF65-F5344CB8AC3E}">
        <p14:creationId xmlns:p14="http://schemas.microsoft.com/office/powerpoint/2010/main" val="784847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9684F36-8F3F-4F60-BC89-352D6F1EEA00}"/>
              </a:ext>
            </a:extLst>
          </p:cNvPr>
          <p:cNvSpPr>
            <a:spLocks noGrp="1"/>
          </p:cNvSpPr>
          <p:nvPr/>
        </p:nvSpPr>
        <p:spPr>
          <a:xfrm>
            <a:off x="609600" y="400050"/>
            <a:ext cx="666750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A5004F"/>
                </a:solidFill>
                <a:latin typeface="Aptos Display"/>
                <a:ea typeface="Aptos Display"/>
                <a:cs typeface="Aptos Display"/>
              </a:defRPr>
            </a:pPr>
            <a:r>
              <a:rPr sz="1200" b="1" i="0">
                <a:solidFill>
                  <a:srgbClr val="A5004F"/>
                </a:solidFill>
                <a:latin typeface="Aptos Display"/>
                <a:ea typeface="Aptos Display"/>
                <a:cs typeface="Aptos Display"/>
              </a:rPr>
              <a:t>THE BIG PICTURE</a:t>
            </a:r>
          </a:p>
        </p:txBody>
      </p:sp>
      <p:sp>
        <p:nvSpPr>
          <p:cNvPr id="2" name="Rectangle 1">
            <a:extLst>
              <a:ext uri="{FF2B5EF4-FFF2-40B4-BE49-F238E27FC236}">
                <a16:creationId xmlns:a16="http://schemas.microsoft.com/office/drawing/2014/main" id="{A033D586-534B-4CC7-8A60-987B321AC6D1}"/>
              </a:ext>
            </a:extLst>
          </p:cNvPr>
          <p:cNvSpPr>
            <a:spLocks noGrp="1"/>
          </p:cNvSpPr>
          <p:nvPr/>
        </p:nvSpPr>
        <p:spPr>
          <a:xfrm>
            <a:off x="609600" y="742950"/>
            <a:ext cx="10287000" cy="704850"/>
          </a:xfrm>
          <a:prstGeom prst="rect">
            <a:avLst/>
          </a:prstGeom>
          <a:noFill/>
          <a:ln w="0">
            <a:noFill/>
            <a:prstDash val="solid"/>
          </a:ln>
        </p:spPr>
        <p:txBody>
          <a:bodyPr lIns="0" tIns="0" rIns="0" bIns="0" anchor="t">
            <a:normAutofit fontScale="95806"/>
          </a:bodyPr>
          <a:lstStyle/>
          <a:p>
            <a:pPr algn="l">
              <a:lnSpc>
                <a:spcPct val="92000"/>
              </a:lnSpc>
              <a:buNone/>
              <a:defRPr sz="3150" b="1" i="0">
                <a:solidFill>
                  <a:srgbClr val="08122F"/>
                </a:solidFill>
                <a:latin typeface="Aptos Display"/>
                <a:ea typeface="Aptos Display"/>
                <a:cs typeface="Aptos Display"/>
              </a:defRPr>
            </a:pPr>
            <a:r>
              <a:rPr sz="3150" b="1" i="0">
                <a:solidFill>
                  <a:srgbClr val="08122F"/>
                </a:solidFill>
                <a:latin typeface="Aptos Display"/>
                <a:ea typeface="Aptos Display"/>
                <a:cs typeface="Aptos Display"/>
              </a:rPr>
              <a:t>The biggest change is not better answers—it is more agency.</a:t>
            </a:r>
          </a:p>
        </p:txBody>
      </p:sp>
      <p:sp>
        <p:nvSpPr>
          <p:cNvPr id="3" name="Rounded Rectangle 2">
            <a:extLst>
              <a:ext uri="{FF2B5EF4-FFF2-40B4-BE49-F238E27FC236}">
                <a16:creationId xmlns:a16="http://schemas.microsoft.com/office/drawing/2014/main" id="{D2F36436-0493-4EDA-8B5F-A8420F1C4897}"/>
              </a:ext>
            </a:extLst>
          </p:cNvPr>
          <p:cNvSpPr>
            <a:spLocks noGrp="1"/>
          </p:cNvSpPr>
          <p:nvPr/>
        </p:nvSpPr>
        <p:spPr>
          <a:xfrm>
            <a:off x="609600" y="1581150"/>
            <a:ext cx="1123950" cy="47625"/>
          </a:xfrm>
          <a:prstGeom prst="roundRect">
            <a:avLst>
              <a:gd name="adj" fmla="val 40000"/>
            </a:avLst>
          </a:prstGeom>
          <a:solidFill>
            <a:srgbClr val="2200B8"/>
          </a:solidFill>
          <a:ln w="0">
            <a:noFill/>
            <a:prstDash val="solid"/>
          </a:ln>
        </p:spPr>
        <p:txBody>
          <a:bodyPr/>
          <a:lstStyle/>
          <a:p>
            <a:endParaRPr lang="en-US"/>
          </a:p>
        </p:txBody>
      </p:sp>
      <p:sp>
        <p:nvSpPr>
          <p:cNvPr id="4" name="Rectangle 3">
            <a:extLst>
              <a:ext uri="{FF2B5EF4-FFF2-40B4-BE49-F238E27FC236}">
                <a16:creationId xmlns:a16="http://schemas.microsoft.com/office/drawing/2014/main" id="{E67C0B0E-4D29-43A8-BB2E-455B84B12C2F}"/>
              </a:ext>
            </a:extLst>
          </p:cNvPr>
          <p:cNvSpPr>
            <a:spLocks noGrp="1"/>
          </p:cNvSpPr>
          <p:nvPr/>
        </p:nvSpPr>
        <p:spPr>
          <a:xfrm>
            <a:off x="609600" y="1809750"/>
            <a:ext cx="10001250" cy="38100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Agency means the ability to take the next step, not just describe it.</a:t>
            </a:r>
          </a:p>
        </p:txBody>
      </p:sp>
      <p:sp>
        <p:nvSpPr>
          <p:cNvPr id="5" name="Rectangle 4">
            <a:extLst>
              <a:ext uri="{FF2B5EF4-FFF2-40B4-BE49-F238E27FC236}">
                <a16:creationId xmlns:a16="http://schemas.microsoft.com/office/drawing/2014/main" id="{0D8D07B6-4FB8-473A-B01F-48BABDE09139}"/>
              </a:ext>
            </a:extLst>
          </p:cNvPr>
          <p:cNvSpPr>
            <a:spLocks noGrp="1"/>
          </p:cNvSpPr>
          <p:nvPr/>
        </p:nvSpPr>
        <p:spPr>
          <a:xfrm>
            <a:off x="876300" y="2971800"/>
            <a:ext cx="1524000" cy="285750"/>
          </a:xfrm>
          <a:prstGeom prst="rect">
            <a:avLst/>
          </a:prstGeom>
          <a:noFill/>
          <a:ln w="0">
            <a:noFill/>
            <a:prstDash val="solid"/>
          </a:ln>
        </p:spPr>
        <p:txBody>
          <a:bodyPr lIns="0" tIns="0" rIns="0" bIns="0" anchor="t">
            <a:normAutofit/>
          </a:bodyPr>
          <a:lstStyle/>
          <a:p>
            <a:pPr algn="l">
              <a:lnSpc>
                <a:spcPct val="105000"/>
              </a:lnSpc>
              <a:buNone/>
              <a:defRPr sz="1350" b="1" i="0">
                <a:solidFill>
                  <a:srgbClr val="23D7E6"/>
                </a:solidFill>
                <a:latin typeface="Aptos"/>
                <a:ea typeface="Aptos"/>
                <a:cs typeface="Aptos"/>
              </a:defRPr>
            </a:pPr>
            <a:r>
              <a:rPr sz="1350" b="1" i="0">
                <a:solidFill>
                  <a:srgbClr val="23D7E6"/>
                </a:solidFill>
                <a:latin typeface="Aptos"/>
                <a:ea typeface="Aptos"/>
                <a:cs typeface="Aptos"/>
              </a:rPr>
              <a:t>PAST</a:t>
            </a:r>
          </a:p>
        </p:txBody>
      </p:sp>
      <p:sp>
        <p:nvSpPr>
          <p:cNvPr id="6" name="Rectangle 5">
            <a:extLst>
              <a:ext uri="{FF2B5EF4-FFF2-40B4-BE49-F238E27FC236}">
                <a16:creationId xmlns:a16="http://schemas.microsoft.com/office/drawing/2014/main" id="{7D4AC590-147B-4840-9685-B2F7470682F1}"/>
              </a:ext>
            </a:extLst>
          </p:cNvPr>
          <p:cNvSpPr>
            <a:spLocks noGrp="1"/>
          </p:cNvSpPr>
          <p:nvPr/>
        </p:nvSpPr>
        <p:spPr>
          <a:xfrm>
            <a:off x="876300" y="3333750"/>
            <a:ext cx="2381250" cy="438150"/>
          </a:xfrm>
          <a:prstGeom prst="rect">
            <a:avLst/>
          </a:prstGeom>
          <a:noFill/>
          <a:ln w="0">
            <a:noFill/>
            <a:prstDash val="solid"/>
          </a:ln>
        </p:spPr>
        <p:txBody>
          <a:bodyPr lIns="0" tIns="0" rIns="0" bIns="0" anchor="t">
            <a:normAutofit/>
          </a:bodyPr>
          <a:lstStyle/>
          <a:p>
            <a:pPr algn="l">
              <a:lnSpc>
                <a:spcPct val="105000"/>
              </a:lnSpc>
              <a:buNone/>
              <a:defRPr sz="2400" b="1" i="0">
                <a:solidFill>
                  <a:srgbClr val="08122F"/>
                </a:solidFill>
                <a:latin typeface="Aptos"/>
                <a:ea typeface="Aptos"/>
                <a:cs typeface="Aptos"/>
              </a:defRPr>
            </a:pPr>
            <a:r>
              <a:rPr sz="2400" b="1" i="0">
                <a:solidFill>
                  <a:srgbClr val="08122F"/>
                </a:solidFill>
                <a:latin typeface="Aptos"/>
                <a:ea typeface="Aptos"/>
                <a:cs typeface="Aptos"/>
              </a:rPr>
              <a:t>Generate words</a:t>
            </a:r>
          </a:p>
        </p:txBody>
      </p:sp>
      <p:sp>
        <p:nvSpPr>
          <p:cNvPr id="7" name="Rectangle 6">
            <a:extLst>
              <a:ext uri="{FF2B5EF4-FFF2-40B4-BE49-F238E27FC236}">
                <a16:creationId xmlns:a16="http://schemas.microsoft.com/office/drawing/2014/main" id="{173D5AC3-C348-49B0-A29D-B4B901F22553}"/>
              </a:ext>
            </a:extLst>
          </p:cNvPr>
          <p:cNvSpPr>
            <a:spLocks noGrp="1"/>
          </p:cNvSpPr>
          <p:nvPr/>
        </p:nvSpPr>
        <p:spPr>
          <a:xfrm>
            <a:off x="876300" y="3848100"/>
            <a:ext cx="2381250" cy="266700"/>
          </a:xfrm>
          <a:prstGeom prst="rect">
            <a:avLst/>
          </a:prstGeom>
          <a:noFill/>
          <a:ln w="0">
            <a:noFill/>
            <a:prstDash val="solid"/>
          </a:ln>
        </p:spPr>
        <p:txBody>
          <a:bodyPr lIns="0" tIns="0" rIns="0" bIns="0" anchor="t">
            <a:normAutofit/>
          </a:bodyPr>
          <a:lstStyle/>
          <a:p>
            <a:pPr algn="l">
              <a:lnSpc>
                <a:spcPct val="105000"/>
              </a:lnSpc>
              <a:buNone/>
              <a:defRPr sz="1500" b="0" i="1">
                <a:solidFill>
                  <a:srgbClr val="4B5A78"/>
                </a:solidFill>
                <a:latin typeface="Aptos"/>
                <a:ea typeface="Aptos"/>
                <a:cs typeface="Aptos"/>
              </a:defRPr>
            </a:pPr>
            <a:r>
              <a:rPr sz="1500" b="0" i="1">
                <a:solidFill>
                  <a:srgbClr val="4B5A78"/>
                </a:solidFill>
                <a:latin typeface="Aptos"/>
                <a:ea typeface="Aptos"/>
                <a:cs typeface="Aptos"/>
              </a:rPr>
              <a:t>“Here is a draft.”</a:t>
            </a:r>
          </a:p>
        </p:txBody>
      </p:sp>
      <p:sp>
        <p:nvSpPr>
          <p:cNvPr id="9" name="Rectangle 8">
            <a:extLst>
              <a:ext uri="{FF2B5EF4-FFF2-40B4-BE49-F238E27FC236}">
                <a16:creationId xmlns:a16="http://schemas.microsoft.com/office/drawing/2014/main" id="{15F28C34-2FF5-4B7E-ADC9-E956933B388A}"/>
              </a:ext>
            </a:extLst>
          </p:cNvPr>
          <p:cNvSpPr>
            <a:spLocks noGrp="1"/>
          </p:cNvSpPr>
          <p:nvPr/>
        </p:nvSpPr>
        <p:spPr>
          <a:xfrm>
            <a:off x="4876800" y="2971800"/>
            <a:ext cx="1905000" cy="285750"/>
          </a:xfrm>
          <a:prstGeom prst="rect">
            <a:avLst/>
          </a:prstGeom>
          <a:noFill/>
          <a:ln w="0">
            <a:noFill/>
            <a:prstDash val="solid"/>
          </a:ln>
        </p:spPr>
        <p:txBody>
          <a:bodyPr lIns="0" tIns="0" rIns="0" bIns="0" anchor="t">
            <a:normAutofit/>
          </a:bodyPr>
          <a:lstStyle/>
          <a:p>
            <a:pPr algn="l">
              <a:lnSpc>
                <a:spcPct val="105000"/>
              </a:lnSpc>
              <a:buNone/>
              <a:defRPr sz="1350" b="1" i="0">
                <a:solidFill>
                  <a:srgbClr val="23D7E6"/>
                </a:solidFill>
                <a:latin typeface="Aptos"/>
                <a:ea typeface="Aptos"/>
                <a:cs typeface="Aptos"/>
              </a:defRPr>
            </a:pPr>
            <a:r>
              <a:rPr sz="1350" b="1" i="0">
                <a:solidFill>
                  <a:srgbClr val="23D7E6"/>
                </a:solidFill>
                <a:latin typeface="Aptos"/>
                <a:ea typeface="Aptos"/>
                <a:cs typeface="Aptos"/>
              </a:rPr>
              <a:t>PRESENT</a:t>
            </a:r>
          </a:p>
        </p:txBody>
      </p:sp>
      <p:sp>
        <p:nvSpPr>
          <p:cNvPr id="10" name="Rectangle 9">
            <a:extLst>
              <a:ext uri="{FF2B5EF4-FFF2-40B4-BE49-F238E27FC236}">
                <a16:creationId xmlns:a16="http://schemas.microsoft.com/office/drawing/2014/main" id="{61871D42-9109-4639-AE59-5FB167CC283A}"/>
              </a:ext>
            </a:extLst>
          </p:cNvPr>
          <p:cNvSpPr>
            <a:spLocks noGrp="1"/>
          </p:cNvSpPr>
          <p:nvPr/>
        </p:nvSpPr>
        <p:spPr>
          <a:xfrm>
            <a:off x="4876800" y="3333750"/>
            <a:ext cx="2381250" cy="438150"/>
          </a:xfrm>
          <a:prstGeom prst="rect">
            <a:avLst/>
          </a:prstGeom>
          <a:noFill/>
          <a:ln w="0">
            <a:noFill/>
            <a:prstDash val="solid"/>
          </a:ln>
        </p:spPr>
        <p:txBody>
          <a:bodyPr lIns="0" tIns="0" rIns="0" bIns="0" anchor="t">
            <a:normAutofit/>
          </a:bodyPr>
          <a:lstStyle/>
          <a:p>
            <a:pPr algn="l">
              <a:lnSpc>
                <a:spcPct val="105000"/>
              </a:lnSpc>
              <a:buNone/>
              <a:defRPr sz="2400" b="1" i="0">
                <a:solidFill>
                  <a:srgbClr val="08122F"/>
                </a:solidFill>
                <a:latin typeface="Aptos"/>
                <a:ea typeface="Aptos"/>
                <a:cs typeface="Aptos"/>
              </a:defRPr>
            </a:pPr>
            <a:r>
              <a:rPr sz="2400" b="1" i="0">
                <a:solidFill>
                  <a:srgbClr val="08122F"/>
                </a:solidFill>
                <a:latin typeface="Aptos"/>
                <a:ea typeface="Aptos"/>
                <a:cs typeface="Aptos"/>
              </a:rPr>
              <a:t>Take actions</a:t>
            </a:r>
          </a:p>
        </p:txBody>
      </p:sp>
      <p:sp>
        <p:nvSpPr>
          <p:cNvPr id="11" name="Rectangle 10">
            <a:extLst>
              <a:ext uri="{FF2B5EF4-FFF2-40B4-BE49-F238E27FC236}">
                <a16:creationId xmlns:a16="http://schemas.microsoft.com/office/drawing/2014/main" id="{F85E2D60-19BC-4022-9FEB-C4EB440166F7}"/>
              </a:ext>
            </a:extLst>
          </p:cNvPr>
          <p:cNvSpPr>
            <a:spLocks noGrp="1"/>
          </p:cNvSpPr>
          <p:nvPr/>
        </p:nvSpPr>
        <p:spPr>
          <a:xfrm>
            <a:off x="4876800" y="3848100"/>
            <a:ext cx="2857500" cy="266700"/>
          </a:xfrm>
          <a:prstGeom prst="rect">
            <a:avLst/>
          </a:prstGeom>
          <a:noFill/>
          <a:ln w="0">
            <a:noFill/>
            <a:prstDash val="solid"/>
          </a:ln>
        </p:spPr>
        <p:txBody>
          <a:bodyPr lIns="0" tIns="0" rIns="0" bIns="0" anchor="t">
            <a:normAutofit/>
          </a:bodyPr>
          <a:lstStyle/>
          <a:p>
            <a:pPr algn="l">
              <a:lnSpc>
                <a:spcPct val="105000"/>
              </a:lnSpc>
              <a:buNone/>
              <a:defRPr sz="1500" b="0" i="1">
                <a:solidFill>
                  <a:srgbClr val="4B5A78"/>
                </a:solidFill>
                <a:latin typeface="Aptos"/>
                <a:ea typeface="Aptos"/>
                <a:cs typeface="Aptos"/>
              </a:defRPr>
            </a:pPr>
            <a:r>
              <a:rPr sz="1500" b="0" i="1" dirty="0">
                <a:solidFill>
                  <a:srgbClr val="4B5A78"/>
                </a:solidFill>
                <a:latin typeface="Aptos"/>
                <a:ea typeface="Aptos"/>
                <a:cs typeface="Aptos"/>
              </a:rPr>
              <a:t>“I can do the next step.”</a:t>
            </a:r>
          </a:p>
        </p:txBody>
      </p:sp>
      <p:sp>
        <p:nvSpPr>
          <p:cNvPr id="13" name="Rectangle 12">
            <a:extLst>
              <a:ext uri="{FF2B5EF4-FFF2-40B4-BE49-F238E27FC236}">
                <a16:creationId xmlns:a16="http://schemas.microsoft.com/office/drawing/2014/main" id="{06E6A8A1-9EFC-4705-AA79-3E6419238112}"/>
              </a:ext>
            </a:extLst>
          </p:cNvPr>
          <p:cNvSpPr>
            <a:spLocks noGrp="1"/>
          </p:cNvSpPr>
          <p:nvPr/>
        </p:nvSpPr>
        <p:spPr>
          <a:xfrm>
            <a:off x="9220200" y="2971800"/>
            <a:ext cx="1714500" cy="285750"/>
          </a:xfrm>
          <a:prstGeom prst="rect">
            <a:avLst/>
          </a:prstGeom>
          <a:noFill/>
          <a:ln w="0">
            <a:noFill/>
            <a:prstDash val="solid"/>
          </a:ln>
        </p:spPr>
        <p:txBody>
          <a:bodyPr lIns="0" tIns="0" rIns="0" bIns="0" anchor="t">
            <a:normAutofit/>
          </a:bodyPr>
          <a:lstStyle/>
          <a:p>
            <a:pPr algn="l">
              <a:lnSpc>
                <a:spcPct val="105000"/>
              </a:lnSpc>
              <a:buNone/>
              <a:defRPr sz="1350" b="1" i="0">
                <a:solidFill>
                  <a:srgbClr val="B0D65A"/>
                </a:solidFill>
                <a:latin typeface="Aptos"/>
                <a:ea typeface="Aptos"/>
                <a:cs typeface="Aptos"/>
              </a:defRPr>
            </a:pPr>
            <a:r>
              <a:rPr sz="1350" b="1" i="0">
                <a:solidFill>
                  <a:srgbClr val="B0D65A"/>
                </a:solidFill>
                <a:latin typeface="Aptos"/>
                <a:ea typeface="Aptos"/>
                <a:cs typeface="Aptos"/>
              </a:rPr>
              <a:t>FUTURE</a:t>
            </a:r>
          </a:p>
        </p:txBody>
      </p:sp>
      <p:sp>
        <p:nvSpPr>
          <p:cNvPr id="14" name="Rectangle 13">
            <a:extLst>
              <a:ext uri="{FF2B5EF4-FFF2-40B4-BE49-F238E27FC236}">
                <a16:creationId xmlns:a16="http://schemas.microsoft.com/office/drawing/2014/main" id="{4246FDD5-A703-4FEB-85C4-D53AB0D787ED}"/>
              </a:ext>
            </a:extLst>
          </p:cNvPr>
          <p:cNvSpPr>
            <a:spLocks noGrp="1"/>
          </p:cNvSpPr>
          <p:nvPr/>
        </p:nvSpPr>
        <p:spPr>
          <a:xfrm>
            <a:off x="9220200" y="3333750"/>
            <a:ext cx="2362200" cy="723900"/>
          </a:xfrm>
          <a:prstGeom prst="rect">
            <a:avLst/>
          </a:prstGeom>
          <a:noFill/>
          <a:ln w="0">
            <a:noFill/>
            <a:prstDash val="solid"/>
          </a:ln>
        </p:spPr>
        <p:txBody>
          <a:bodyPr lIns="0" tIns="0" rIns="0" bIns="0" anchor="t">
            <a:normAutofit fontScale="94246"/>
          </a:bodyPr>
          <a:lstStyle/>
          <a:p>
            <a:pPr algn="l">
              <a:lnSpc>
                <a:spcPct val="105000"/>
              </a:lnSpc>
              <a:buNone/>
              <a:defRPr sz="2400" b="1" i="0">
                <a:solidFill>
                  <a:srgbClr val="08122F"/>
                </a:solidFill>
                <a:latin typeface="Aptos"/>
                <a:ea typeface="Aptos"/>
                <a:cs typeface="Aptos"/>
              </a:defRPr>
            </a:pPr>
            <a:r>
              <a:rPr sz="2400" b="1" i="0">
                <a:solidFill>
                  <a:srgbClr val="08122F"/>
                </a:solidFill>
                <a:latin typeface="Aptos"/>
                <a:ea typeface="Aptos"/>
                <a:cs typeface="Aptos"/>
              </a:rPr>
              <a:t>Move in the world</a:t>
            </a:r>
          </a:p>
        </p:txBody>
      </p:sp>
      <p:sp>
        <p:nvSpPr>
          <p:cNvPr id="15" name="Rectangle 14">
            <a:extLst>
              <a:ext uri="{FF2B5EF4-FFF2-40B4-BE49-F238E27FC236}">
                <a16:creationId xmlns:a16="http://schemas.microsoft.com/office/drawing/2014/main" id="{A70F076D-736A-4E1A-8A9D-2CAD472EADEE}"/>
              </a:ext>
            </a:extLst>
          </p:cNvPr>
          <p:cNvSpPr>
            <a:spLocks noGrp="1"/>
          </p:cNvSpPr>
          <p:nvPr/>
        </p:nvSpPr>
        <p:spPr>
          <a:xfrm>
            <a:off x="9220200" y="3848100"/>
            <a:ext cx="2362200" cy="266700"/>
          </a:xfrm>
          <a:prstGeom prst="rect">
            <a:avLst/>
          </a:prstGeom>
          <a:noFill/>
          <a:ln w="0">
            <a:noFill/>
            <a:prstDash val="solid"/>
          </a:ln>
        </p:spPr>
        <p:txBody>
          <a:bodyPr lIns="0" tIns="0" rIns="0" bIns="0" anchor="t">
            <a:normAutofit/>
          </a:bodyPr>
          <a:lstStyle/>
          <a:p>
            <a:pPr algn="l">
              <a:lnSpc>
                <a:spcPct val="105000"/>
              </a:lnSpc>
              <a:buNone/>
              <a:defRPr sz="1500" b="0" i="1">
                <a:solidFill>
                  <a:srgbClr val="4B5A78"/>
                </a:solidFill>
                <a:latin typeface="Aptos"/>
                <a:ea typeface="Aptos"/>
                <a:cs typeface="Aptos"/>
              </a:defRPr>
            </a:pPr>
            <a:r>
              <a:rPr sz="1500" b="0" i="1" dirty="0">
                <a:solidFill>
                  <a:srgbClr val="4B5A78"/>
                </a:solidFill>
                <a:latin typeface="Aptos"/>
                <a:ea typeface="Aptos"/>
                <a:cs typeface="Aptos"/>
              </a:rPr>
              <a:t>“I can make it real.”</a:t>
            </a:r>
          </a:p>
        </p:txBody>
      </p:sp>
      <p:sp>
        <p:nvSpPr>
          <p:cNvPr id="16" name="Rectangle 15">
            <a:extLst>
              <a:ext uri="{FF2B5EF4-FFF2-40B4-BE49-F238E27FC236}">
                <a16:creationId xmlns:a16="http://schemas.microsoft.com/office/drawing/2014/main" id="{DFCD2031-9C86-429D-BD61-EB1FC005627F}"/>
              </a:ext>
            </a:extLst>
          </p:cNvPr>
          <p:cNvSpPr>
            <a:spLocks noGrp="1"/>
          </p:cNvSpPr>
          <p:nvPr/>
        </p:nvSpPr>
        <p:spPr>
          <a:xfrm>
            <a:off x="571500" y="6457950"/>
            <a:ext cx="6477000" cy="171450"/>
          </a:xfrm>
          <a:prstGeom prst="rect">
            <a:avLst/>
          </a:prstGeom>
          <a:noFill/>
          <a:ln w="0">
            <a:noFill/>
            <a:prstDash val="solid"/>
          </a:ln>
        </p:spPr>
        <p:txBody>
          <a:bodyPr lIns="0" tIns="0" rIns="0" bIns="0" anchor="t">
            <a:normAutofit fontScale="95238"/>
          </a:bodyPr>
          <a:lstStyle/>
          <a:p>
            <a:pPr algn="l">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The Past, Present &amp; Future of AI</a:t>
            </a:r>
          </a:p>
        </p:txBody>
      </p:sp>
      <p:sp>
        <p:nvSpPr>
          <p:cNvPr id="17" name="Rectangle 16">
            <a:extLst>
              <a:ext uri="{FF2B5EF4-FFF2-40B4-BE49-F238E27FC236}">
                <a16:creationId xmlns:a16="http://schemas.microsoft.com/office/drawing/2014/main" id="{6286CD8F-5939-44DD-BCBD-494676FC94ED}"/>
              </a:ext>
            </a:extLst>
          </p:cNvPr>
          <p:cNvSpPr>
            <a:spLocks noGrp="1"/>
          </p:cNvSpPr>
          <p:nvPr/>
        </p:nvSpPr>
        <p:spPr>
          <a:xfrm>
            <a:off x="11144250" y="6457950"/>
            <a:ext cx="476250" cy="171450"/>
          </a:xfrm>
          <a:prstGeom prst="rect">
            <a:avLst/>
          </a:prstGeom>
          <a:noFill/>
          <a:ln w="0">
            <a:noFill/>
            <a:prstDash val="solid"/>
          </a:ln>
        </p:spPr>
        <p:txBody>
          <a:bodyPr lIns="0" tIns="0" rIns="0" bIns="0" anchor="t">
            <a:normAutofit fontScale="95238"/>
          </a:bodyPr>
          <a:lstStyle/>
          <a:p>
            <a:pPr algn="r">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03</a:t>
            </a:r>
          </a:p>
        </p:txBody>
      </p:sp>
      <p:sp>
        <p:nvSpPr>
          <p:cNvPr id="19" name="Right Arrow 18">
            <a:extLst>
              <a:ext uri="{FF2B5EF4-FFF2-40B4-BE49-F238E27FC236}">
                <a16:creationId xmlns:a16="http://schemas.microsoft.com/office/drawing/2014/main" id="{A0CAC120-F058-8AAC-56A9-B8F0C6B2A11C}"/>
              </a:ext>
            </a:extLst>
          </p:cNvPr>
          <p:cNvSpPr/>
          <p:nvPr/>
        </p:nvSpPr>
        <p:spPr>
          <a:xfrm>
            <a:off x="3434302" y="3428999"/>
            <a:ext cx="1018095" cy="293109"/>
          </a:xfrm>
          <a:prstGeom prst="rightArrow">
            <a:avLst/>
          </a:prstGeom>
          <a:solidFill>
            <a:srgbClr val="A5004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ight Arrow 19">
            <a:extLst>
              <a:ext uri="{FF2B5EF4-FFF2-40B4-BE49-F238E27FC236}">
                <a16:creationId xmlns:a16="http://schemas.microsoft.com/office/drawing/2014/main" id="{8771F404-2339-60B2-C5A6-8DDF45921AB5}"/>
              </a:ext>
            </a:extLst>
          </p:cNvPr>
          <p:cNvSpPr/>
          <p:nvPr/>
        </p:nvSpPr>
        <p:spPr>
          <a:xfrm>
            <a:off x="7725855" y="3429000"/>
            <a:ext cx="1018095" cy="293109"/>
          </a:xfrm>
          <a:prstGeom prst="rightArrow">
            <a:avLst/>
          </a:prstGeom>
          <a:solidFill>
            <a:srgbClr val="A5004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69100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DF68A73-263B-435E-A0F5-F6A1AA01EADA}"/>
              </a:ext>
            </a:extLst>
          </p:cNvPr>
          <p:cNvSpPr>
            <a:spLocks noGrp="1"/>
          </p:cNvSpPr>
          <p:nvPr/>
        </p:nvSpPr>
        <p:spPr>
          <a:xfrm>
            <a:off x="609600" y="400050"/>
            <a:ext cx="666750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A5004F"/>
                </a:solidFill>
                <a:latin typeface="Aptos Display"/>
                <a:ea typeface="Aptos Display"/>
                <a:cs typeface="Aptos Display"/>
              </a:defRPr>
            </a:pPr>
            <a:r>
              <a:rPr sz="1200" b="1" i="0">
                <a:solidFill>
                  <a:srgbClr val="A5004F"/>
                </a:solidFill>
                <a:latin typeface="Aptos Display"/>
                <a:ea typeface="Aptos Display"/>
                <a:cs typeface="Aptos Display"/>
              </a:rPr>
              <a:t>THE PAST</a:t>
            </a:r>
          </a:p>
        </p:txBody>
      </p:sp>
      <p:sp>
        <p:nvSpPr>
          <p:cNvPr id="2" name="Rectangle 1">
            <a:extLst>
              <a:ext uri="{FF2B5EF4-FFF2-40B4-BE49-F238E27FC236}">
                <a16:creationId xmlns:a16="http://schemas.microsoft.com/office/drawing/2014/main" id="{D2394251-09BC-4535-93EF-CABAC3BD5F13}"/>
              </a:ext>
            </a:extLst>
          </p:cNvPr>
          <p:cNvSpPr>
            <a:spLocks noGrp="1"/>
          </p:cNvSpPr>
          <p:nvPr/>
        </p:nvSpPr>
        <p:spPr>
          <a:xfrm>
            <a:off x="609600" y="742950"/>
            <a:ext cx="10477500" cy="704850"/>
          </a:xfrm>
          <a:prstGeom prst="rect">
            <a:avLst/>
          </a:prstGeom>
          <a:noFill/>
          <a:ln w="0">
            <a:noFill/>
            <a:prstDash val="solid"/>
          </a:ln>
        </p:spPr>
        <p:txBody>
          <a:bodyPr lIns="0" tIns="0" rIns="0" bIns="0" anchor="t">
            <a:normAutofit/>
          </a:bodyPr>
          <a:lstStyle/>
          <a:p>
            <a:pPr algn="l">
              <a:lnSpc>
                <a:spcPct val="92000"/>
              </a:lnSpc>
              <a:buNone/>
              <a:defRPr sz="3150" b="1" i="0">
                <a:solidFill>
                  <a:srgbClr val="08122F"/>
                </a:solidFill>
                <a:latin typeface="Aptos Display"/>
                <a:ea typeface="Aptos Display"/>
                <a:cs typeface="Aptos Display"/>
              </a:defRPr>
            </a:pPr>
            <a:r>
              <a:rPr sz="3150" b="1" i="0">
                <a:solidFill>
                  <a:srgbClr val="08122F"/>
                </a:solidFill>
                <a:latin typeface="Aptos Display"/>
                <a:ea typeface="Aptos Display"/>
                <a:cs typeface="Aptos Display"/>
              </a:rPr>
              <a:t>Chatbots were excellent at generating words</a:t>
            </a:r>
          </a:p>
        </p:txBody>
      </p:sp>
      <p:sp>
        <p:nvSpPr>
          <p:cNvPr id="3" name="Rounded Rectangle 2">
            <a:extLst>
              <a:ext uri="{FF2B5EF4-FFF2-40B4-BE49-F238E27FC236}">
                <a16:creationId xmlns:a16="http://schemas.microsoft.com/office/drawing/2014/main" id="{1B612EE0-A194-47E8-A0B3-DA8AAD98C64C}"/>
              </a:ext>
            </a:extLst>
          </p:cNvPr>
          <p:cNvSpPr>
            <a:spLocks noGrp="1"/>
          </p:cNvSpPr>
          <p:nvPr/>
        </p:nvSpPr>
        <p:spPr>
          <a:xfrm>
            <a:off x="609600" y="1581150"/>
            <a:ext cx="1123950" cy="47625"/>
          </a:xfrm>
          <a:prstGeom prst="roundRect">
            <a:avLst>
              <a:gd name="adj" fmla="val 40000"/>
            </a:avLst>
          </a:prstGeom>
          <a:solidFill>
            <a:srgbClr val="2200B8"/>
          </a:solidFill>
          <a:ln w="0">
            <a:noFill/>
            <a:prstDash val="solid"/>
          </a:ln>
        </p:spPr>
        <p:txBody>
          <a:bodyPr/>
          <a:lstStyle/>
          <a:p>
            <a:endParaRPr lang="en-US"/>
          </a:p>
        </p:txBody>
      </p:sp>
      <p:sp>
        <p:nvSpPr>
          <p:cNvPr id="4" name="Rectangle 3">
            <a:extLst>
              <a:ext uri="{FF2B5EF4-FFF2-40B4-BE49-F238E27FC236}">
                <a16:creationId xmlns:a16="http://schemas.microsoft.com/office/drawing/2014/main" id="{C34EFB53-993B-4966-86A6-C324E5D44939}"/>
              </a:ext>
            </a:extLst>
          </p:cNvPr>
          <p:cNvSpPr>
            <a:spLocks noGrp="1"/>
          </p:cNvSpPr>
          <p:nvPr/>
        </p:nvSpPr>
        <p:spPr>
          <a:xfrm>
            <a:off x="609600" y="1809750"/>
            <a:ext cx="9906000" cy="38100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r>
              <a:rPr sz="1650" b="0" i="0" dirty="0">
                <a:solidFill>
                  <a:srgbClr val="4B5A78"/>
                </a:solidFill>
                <a:latin typeface="Aptos"/>
                <a:ea typeface="Aptos"/>
                <a:cs typeface="Aptos"/>
              </a:rPr>
              <a:t>They could help us think—but the person still carried the work across the finish line.</a:t>
            </a:r>
          </a:p>
        </p:txBody>
      </p:sp>
      <p:sp>
        <p:nvSpPr>
          <p:cNvPr id="5" name="Rounded Rectangle 4">
            <a:extLst>
              <a:ext uri="{FF2B5EF4-FFF2-40B4-BE49-F238E27FC236}">
                <a16:creationId xmlns:a16="http://schemas.microsoft.com/office/drawing/2014/main" id="{3CF7541C-A601-4B30-9EE4-BD96012E37D4}"/>
              </a:ext>
            </a:extLst>
          </p:cNvPr>
          <p:cNvSpPr>
            <a:spLocks noGrp="1"/>
          </p:cNvSpPr>
          <p:nvPr/>
        </p:nvSpPr>
        <p:spPr>
          <a:xfrm>
            <a:off x="685800" y="2647950"/>
            <a:ext cx="5143500" cy="2590800"/>
          </a:xfrm>
          <a:prstGeom prst="roundRect">
            <a:avLst>
              <a:gd name="adj" fmla="val 7353"/>
            </a:avLst>
          </a:prstGeom>
          <a:solidFill>
            <a:srgbClr val="EEF3F7"/>
          </a:solidFill>
          <a:ln w="0">
            <a:noFill/>
            <a:prstDash val="solid"/>
          </a:ln>
        </p:spPr>
        <p:txBody>
          <a:bodyPr/>
          <a:lstStyle/>
          <a:p>
            <a:endParaRPr lang="en-US"/>
          </a:p>
        </p:txBody>
      </p:sp>
      <p:sp>
        <p:nvSpPr>
          <p:cNvPr id="6" name="Rectangle 5">
            <a:extLst>
              <a:ext uri="{FF2B5EF4-FFF2-40B4-BE49-F238E27FC236}">
                <a16:creationId xmlns:a16="http://schemas.microsoft.com/office/drawing/2014/main" id="{EB89B067-818E-459B-98E7-C33096C7DEAC}"/>
              </a:ext>
            </a:extLst>
          </p:cNvPr>
          <p:cNvSpPr>
            <a:spLocks noGrp="1"/>
          </p:cNvSpPr>
          <p:nvPr/>
        </p:nvSpPr>
        <p:spPr>
          <a:xfrm>
            <a:off x="1028700" y="3009900"/>
            <a:ext cx="1905000" cy="228600"/>
          </a:xfrm>
          <a:prstGeom prst="rect">
            <a:avLst/>
          </a:prstGeom>
          <a:noFill/>
          <a:ln w="0">
            <a:noFill/>
            <a:prstDash val="solid"/>
          </a:ln>
        </p:spPr>
        <p:txBody>
          <a:bodyPr lIns="0" tIns="0" rIns="0" bIns="0" anchor="t">
            <a:normAutofit/>
          </a:bodyPr>
          <a:lstStyle/>
          <a:p>
            <a:pPr algn="l">
              <a:lnSpc>
                <a:spcPct val="105000"/>
              </a:lnSpc>
              <a:buNone/>
              <a:defRPr sz="1275" b="1" i="0">
                <a:solidFill>
                  <a:srgbClr val="A5004F"/>
                </a:solidFill>
                <a:latin typeface="Aptos"/>
                <a:ea typeface="Aptos"/>
                <a:cs typeface="Aptos"/>
              </a:defRPr>
            </a:pPr>
            <a:r>
              <a:rPr sz="1275" b="1" i="0">
                <a:solidFill>
                  <a:srgbClr val="A5004F"/>
                </a:solidFill>
                <a:latin typeface="Aptos"/>
                <a:ea typeface="Aptos"/>
                <a:cs typeface="Aptos"/>
              </a:rPr>
              <a:t>CHATBOT</a:t>
            </a:r>
          </a:p>
        </p:txBody>
      </p:sp>
      <p:sp>
        <p:nvSpPr>
          <p:cNvPr id="7" name="Rectangle 6">
            <a:extLst>
              <a:ext uri="{FF2B5EF4-FFF2-40B4-BE49-F238E27FC236}">
                <a16:creationId xmlns:a16="http://schemas.microsoft.com/office/drawing/2014/main" id="{2FE6B742-6F45-4A88-A75F-887D014A564E}"/>
              </a:ext>
            </a:extLst>
          </p:cNvPr>
          <p:cNvSpPr>
            <a:spLocks noGrp="1"/>
          </p:cNvSpPr>
          <p:nvPr/>
        </p:nvSpPr>
        <p:spPr>
          <a:xfrm>
            <a:off x="1028700" y="3448050"/>
            <a:ext cx="4000500" cy="1143000"/>
          </a:xfrm>
          <a:prstGeom prst="rect">
            <a:avLst/>
          </a:prstGeom>
          <a:noFill/>
          <a:ln w="0">
            <a:noFill/>
            <a:prstDash val="solid"/>
          </a:ln>
        </p:spPr>
        <p:txBody>
          <a:bodyPr lIns="0" tIns="0" rIns="0" bIns="0" anchor="t">
            <a:normAutofit fontScale="92500" lnSpcReduction="10000"/>
          </a:bodyPr>
          <a:lstStyle/>
          <a:p>
            <a:pPr algn="l">
              <a:lnSpc>
                <a:spcPct val="92000"/>
              </a:lnSpc>
              <a:buNone/>
              <a:defRPr sz="2400" b="1" i="0">
                <a:solidFill>
                  <a:srgbClr val="08122F"/>
                </a:solidFill>
                <a:latin typeface="Aptos"/>
                <a:ea typeface="Aptos"/>
                <a:cs typeface="Aptos"/>
              </a:defRPr>
            </a:pPr>
            <a:r>
              <a:rPr sz="2400" b="1" i="0" dirty="0">
                <a:solidFill>
                  <a:srgbClr val="08122F"/>
                </a:solidFill>
                <a:latin typeface="Aptos"/>
                <a:ea typeface="Aptos"/>
                <a:cs typeface="Aptos"/>
              </a:rPr>
              <a:t>“Write a warm</a:t>
            </a:r>
          </a:p>
          <a:p>
            <a:pPr algn="l">
              <a:lnSpc>
                <a:spcPct val="92000"/>
              </a:lnSpc>
              <a:buNone/>
              <a:defRPr sz="2400" b="1" i="0">
                <a:solidFill>
                  <a:srgbClr val="08122F"/>
                </a:solidFill>
                <a:latin typeface="Aptos"/>
                <a:ea typeface="Aptos"/>
                <a:cs typeface="Aptos"/>
              </a:defRPr>
            </a:pPr>
            <a:r>
              <a:rPr sz="2400" b="1" i="0" dirty="0">
                <a:solidFill>
                  <a:srgbClr val="08122F"/>
                </a:solidFill>
                <a:latin typeface="Aptos"/>
                <a:ea typeface="Aptos"/>
                <a:cs typeface="Aptos"/>
              </a:rPr>
              <a:t>congratulations email</a:t>
            </a:r>
          </a:p>
          <a:p>
            <a:pPr algn="l">
              <a:lnSpc>
                <a:spcPct val="92000"/>
              </a:lnSpc>
              <a:buNone/>
              <a:defRPr sz="2400" b="1" i="0">
                <a:solidFill>
                  <a:srgbClr val="08122F"/>
                </a:solidFill>
                <a:latin typeface="Aptos"/>
                <a:ea typeface="Aptos"/>
                <a:cs typeface="Aptos"/>
              </a:defRPr>
            </a:pPr>
            <a:r>
              <a:rPr sz="2400" b="1" i="0" dirty="0">
                <a:solidFill>
                  <a:srgbClr val="08122F"/>
                </a:solidFill>
                <a:latin typeface="Aptos"/>
                <a:ea typeface="Aptos"/>
                <a:cs typeface="Aptos"/>
              </a:rPr>
              <a:t>to my grandson</a:t>
            </a:r>
            <a:r>
              <a:rPr lang="en-US" sz="2400" b="1" i="0" dirty="0">
                <a:solidFill>
                  <a:srgbClr val="08122F"/>
                </a:solidFill>
                <a:latin typeface="Aptos"/>
                <a:ea typeface="Aptos"/>
                <a:cs typeface="Aptos"/>
              </a:rPr>
              <a:t>’s graduation from Andover High School</a:t>
            </a:r>
            <a:r>
              <a:rPr sz="2400" b="1" i="0" dirty="0">
                <a:solidFill>
                  <a:srgbClr val="08122F"/>
                </a:solidFill>
                <a:latin typeface="Aptos"/>
                <a:ea typeface="Aptos"/>
                <a:cs typeface="Aptos"/>
              </a:rPr>
              <a:t>.”</a:t>
            </a:r>
          </a:p>
        </p:txBody>
      </p:sp>
      <p:sp>
        <p:nvSpPr>
          <p:cNvPr id="8" name="Rectangle 7">
            <a:extLst>
              <a:ext uri="{FF2B5EF4-FFF2-40B4-BE49-F238E27FC236}">
                <a16:creationId xmlns:a16="http://schemas.microsoft.com/office/drawing/2014/main" id="{4143B2D8-A7E8-425B-B94B-E119E1A3E26E}"/>
              </a:ext>
            </a:extLst>
          </p:cNvPr>
          <p:cNvSpPr>
            <a:spLocks noGrp="1"/>
          </p:cNvSpPr>
          <p:nvPr/>
        </p:nvSpPr>
        <p:spPr>
          <a:xfrm>
            <a:off x="1028700" y="4762500"/>
            <a:ext cx="3429000" cy="247650"/>
          </a:xfrm>
          <a:prstGeom prst="rect">
            <a:avLst/>
          </a:prstGeom>
          <a:noFill/>
          <a:ln w="0">
            <a:noFill/>
            <a:prstDash val="solid"/>
          </a:ln>
        </p:spPr>
        <p:txBody>
          <a:bodyPr lIns="0" tIns="0" rIns="0" bIns="0" anchor="t">
            <a:normAutofit/>
          </a:bodyPr>
          <a:lstStyle/>
          <a:p>
            <a:pPr algn="l">
              <a:lnSpc>
                <a:spcPct val="105000"/>
              </a:lnSpc>
              <a:buNone/>
              <a:defRPr sz="1500" b="0" i="0">
                <a:solidFill>
                  <a:srgbClr val="4B5A78"/>
                </a:solidFill>
                <a:latin typeface="Aptos"/>
                <a:ea typeface="Aptos"/>
                <a:cs typeface="Aptos"/>
              </a:defRPr>
            </a:pPr>
            <a:r>
              <a:rPr sz="1500" b="0" i="0">
                <a:solidFill>
                  <a:srgbClr val="4B5A78"/>
                </a:solidFill>
                <a:latin typeface="Aptos"/>
                <a:ea typeface="Aptos"/>
                <a:cs typeface="Aptos"/>
              </a:rPr>
              <a:t>The words appear instantly.</a:t>
            </a:r>
          </a:p>
        </p:txBody>
      </p:sp>
      <p:sp>
        <p:nvSpPr>
          <p:cNvPr id="9" name="Rectangle 8">
            <a:extLst>
              <a:ext uri="{FF2B5EF4-FFF2-40B4-BE49-F238E27FC236}">
                <a16:creationId xmlns:a16="http://schemas.microsoft.com/office/drawing/2014/main" id="{63367B1A-C1AB-4336-9DFD-E44B79B5B96F}"/>
              </a:ext>
            </a:extLst>
          </p:cNvPr>
          <p:cNvSpPr>
            <a:spLocks noGrp="1"/>
          </p:cNvSpPr>
          <p:nvPr/>
        </p:nvSpPr>
        <p:spPr>
          <a:xfrm>
            <a:off x="6858000" y="2800350"/>
            <a:ext cx="2476500" cy="361950"/>
          </a:xfrm>
          <a:prstGeom prst="rect">
            <a:avLst/>
          </a:prstGeom>
          <a:noFill/>
          <a:ln w="0">
            <a:noFill/>
            <a:prstDash val="solid"/>
          </a:ln>
        </p:spPr>
        <p:txBody>
          <a:bodyPr lIns="0" tIns="0" rIns="0" bIns="0" anchor="t">
            <a:normAutofit/>
          </a:bodyPr>
          <a:lstStyle/>
          <a:p>
            <a:pPr algn="l">
              <a:lnSpc>
                <a:spcPct val="105000"/>
              </a:lnSpc>
              <a:buNone/>
              <a:defRPr sz="2250" b="1" i="0">
                <a:solidFill>
                  <a:srgbClr val="2200B8"/>
                </a:solidFill>
                <a:latin typeface="Aptos"/>
                <a:ea typeface="Aptos"/>
                <a:cs typeface="Aptos"/>
              </a:defRPr>
            </a:pPr>
            <a:r>
              <a:rPr sz="2250" b="1" i="0">
                <a:solidFill>
                  <a:srgbClr val="2200B8"/>
                </a:solidFill>
                <a:latin typeface="Aptos"/>
                <a:ea typeface="Aptos"/>
                <a:cs typeface="Aptos"/>
              </a:rPr>
              <a:t>But then…</a:t>
            </a:r>
          </a:p>
        </p:txBody>
      </p:sp>
      <p:sp>
        <p:nvSpPr>
          <p:cNvPr id="10" name="Rounded Rectangle 9">
            <a:extLst>
              <a:ext uri="{FF2B5EF4-FFF2-40B4-BE49-F238E27FC236}">
                <a16:creationId xmlns:a16="http://schemas.microsoft.com/office/drawing/2014/main" id="{FE294523-A319-417F-9461-527D87D4D185}"/>
              </a:ext>
            </a:extLst>
          </p:cNvPr>
          <p:cNvSpPr>
            <a:spLocks noGrp="1"/>
          </p:cNvSpPr>
          <p:nvPr/>
        </p:nvSpPr>
        <p:spPr>
          <a:xfrm>
            <a:off x="6858000" y="3371850"/>
            <a:ext cx="1809750" cy="47625"/>
          </a:xfrm>
          <a:prstGeom prst="roundRect">
            <a:avLst>
              <a:gd name="adj" fmla="val 40000"/>
            </a:avLst>
          </a:prstGeom>
          <a:solidFill>
            <a:srgbClr val="23D7E6"/>
          </a:solidFill>
          <a:ln w="0">
            <a:noFill/>
            <a:prstDash val="solid"/>
          </a:ln>
        </p:spPr>
        <p:txBody>
          <a:bodyPr/>
          <a:lstStyle/>
          <a:p>
            <a:endParaRPr lang="en-US"/>
          </a:p>
        </p:txBody>
      </p:sp>
      <p:sp>
        <p:nvSpPr>
          <p:cNvPr id="11" name="Rectangle 10">
            <a:extLst>
              <a:ext uri="{FF2B5EF4-FFF2-40B4-BE49-F238E27FC236}">
                <a16:creationId xmlns:a16="http://schemas.microsoft.com/office/drawing/2014/main" id="{4DE1A41A-2223-48EE-AAA9-A4792113686E}"/>
              </a:ext>
            </a:extLst>
          </p:cNvPr>
          <p:cNvSpPr>
            <a:spLocks noGrp="1"/>
          </p:cNvSpPr>
          <p:nvPr/>
        </p:nvSpPr>
        <p:spPr>
          <a:xfrm>
            <a:off x="6858000" y="3733800"/>
            <a:ext cx="3619500" cy="1466850"/>
          </a:xfrm>
          <a:prstGeom prst="rect">
            <a:avLst/>
          </a:prstGeom>
          <a:noFill/>
          <a:ln w="0">
            <a:noFill/>
            <a:prstDash val="solid"/>
          </a:ln>
        </p:spPr>
        <p:txBody>
          <a:bodyPr lIns="0" tIns="0" rIns="0" bIns="0" anchor="t">
            <a:normAutofit/>
          </a:bodyPr>
          <a:lstStyle/>
          <a:p>
            <a:pPr algn="l">
              <a:lnSpc>
                <a:spcPct val="115000"/>
              </a:lnSpc>
              <a:buNone/>
              <a:defRPr sz="2025" b="0" i="0">
                <a:solidFill>
                  <a:srgbClr val="08122F"/>
                </a:solidFill>
                <a:latin typeface="Aptos"/>
                <a:ea typeface="Aptos"/>
                <a:cs typeface="Aptos"/>
              </a:defRPr>
            </a:pPr>
            <a:r>
              <a:rPr sz="2025" b="0" i="0">
                <a:solidFill>
                  <a:srgbClr val="08122F"/>
                </a:solidFill>
                <a:latin typeface="Aptos"/>
                <a:ea typeface="Aptos"/>
                <a:cs typeface="Aptos"/>
              </a:rPr>
              <a:t>Find the address</a:t>
            </a:r>
          </a:p>
          <a:p>
            <a:pPr algn="l">
              <a:lnSpc>
                <a:spcPct val="115000"/>
              </a:lnSpc>
              <a:buNone/>
              <a:defRPr sz="2025" b="0" i="0">
                <a:solidFill>
                  <a:srgbClr val="08122F"/>
                </a:solidFill>
                <a:latin typeface="Aptos"/>
                <a:ea typeface="Aptos"/>
                <a:cs typeface="Aptos"/>
              </a:defRPr>
            </a:pPr>
            <a:r>
              <a:rPr sz="2025" b="0" i="0">
                <a:solidFill>
                  <a:srgbClr val="08122F"/>
                </a:solidFill>
                <a:latin typeface="Aptos"/>
                <a:ea typeface="Aptos"/>
                <a:cs typeface="Aptos"/>
              </a:rPr>
              <a:t>Open email</a:t>
            </a:r>
          </a:p>
          <a:p>
            <a:pPr algn="l">
              <a:lnSpc>
                <a:spcPct val="115000"/>
              </a:lnSpc>
              <a:buNone/>
              <a:defRPr sz="2025" b="0" i="0">
                <a:solidFill>
                  <a:srgbClr val="08122F"/>
                </a:solidFill>
                <a:latin typeface="Aptos"/>
                <a:ea typeface="Aptos"/>
                <a:cs typeface="Aptos"/>
              </a:defRPr>
            </a:pPr>
            <a:r>
              <a:rPr sz="2025" b="0" i="0">
                <a:solidFill>
                  <a:srgbClr val="08122F"/>
                </a:solidFill>
                <a:latin typeface="Aptos"/>
                <a:ea typeface="Aptos"/>
                <a:cs typeface="Aptos"/>
              </a:rPr>
              <a:t>Copy and paste</a:t>
            </a:r>
          </a:p>
          <a:p>
            <a:pPr algn="l">
              <a:lnSpc>
                <a:spcPct val="115000"/>
              </a:lnSpc>
              <a:buNone/>
              <a:defRPr sz="2025" b="0" i="0">
                <a:solidFill>
                  <a:srgbClr val="08122F"/>
                </a:solidFill>
                <a:latin typeface="Aptos"/>
                <a:ea typeface="Aptos"/>
                <a:cs typeface="Aptos"/>
              </a:defRPr>
            </a:pPr>
            <a:r>
              <a:rPr sz="2025" b="0" i="0">
                <a:solidFill>
                  <a:srgbClr val="08122F"/>
                </a:solidFill>
                <a:latin typeface="Aptos"/>
                <a:ea typeface="Aptos"/>
                <a:cs typeface="Aptos"/>
              </a:rPr>
              <a:t>Press Send</a:t>
            </a:r>
          </a:p>
        </p:txBody>
      </p:sp>
      <p:sp>
        <p:nvSpPr>
          <p:cNvPr id="12" name="Rectangle 11">
            <a:extLst>
              <a:ext uri="{FF2B5EF4-FFF2-40B4-BE49-F238E27FC236}">
                <a16:creationId xmlns:a16="http://schemas.microsoft.com/office/drawing/2014/main" id="{BE238498-EC11-482D-B7F0-CE62B2DB805F}"/>
              </a:ext>
            </a:extLst>
          </p:cNvPr>
          <p:cNvSpPr>
            <a:spLocks noGrp="1"/>
          </p:cNvSpPr>
          <p:nvPr/>
        </p:nvSpPr>
        <p:spPr>
          <a:xfrm>
            <a:off x="6858000" y="5467350"/>
            <a:ext cx="3714750" cy="514350"/>
          </a:xfrm>
          <a:prstGeom prst="rect">
            <a:avLst/>
          </a:prstGeom>
          <a:noFill/>
          <a:ln w="0">
            <a:noFill/>
            <a:prstDash val="solid"/>
          </a:ln>
        </p:spPr>
        <p:txBody>
          <a:bodyPr lIns="0" tIns="0" rIns="0" bIns="0" anchor="t">
            <a:normAutofit fontScale="97403"/>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AI generated the message.</a:t>
            </a:r>
          </a:p>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You completed the workflow.</a:t>
            </a:r>
          </a:p>
        </p:txBody>
      </p:sp>
      <p:sp>
        <p:nvSpPr>
          <p:cNvPr id="13" name="Rectangle 12">
            <a:extLst>
              <a:ext uri="{FF2B5EF4-FFF2-40B4-BE49-F238E27FC236}">
                <a16:creationId xmlns:a16="http://schemas.microsoft.com/office/drawing/2014/main" id="{D09E2EC1-E7F9-4A54-AC3A-222AE2D3A52A}"/>
              </a:ext>
            </a:extLst>
          </p:cNvPr>
          <p:cNvSpPr>
            <a:spLocks noGrp="1"/>
          </p:cNvSpPr>
          <p:nvPr/>
        </p:nvSpPr>
        <p:spPr>
          <a:xfrm>
            <a:off x="571500" y="6457950"/>
            <a:ext cx="6477000" cy="171450"/>
          </a:xfrm>
          <a:prstGeom prst="rect">
            <a:avLst/>
          </a:prstGeom>
          <a:noFill/>
          <a:ln w="0">
            <a:noFill/>
            <a:prstDash val="solid"/>
          </a:ln>
        </p:spPr>
        <p:txBody>
          <a:bodyPr lIns="0" tIns="0" rIns="0" bIns="0" anchor="t">
            <a:normAutofit fontScale="95238"/>
          </a:bodyPr>
          <a:lstStyle/>
          <a:p>
            <a:pPr algn="l">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The Past, Present &amp; Future of AI</a:t>
            </a:r>
          </a:p>
        </p:txBody>
      </p:sp>
      <p:sp>
        <p:nvSpPr>
          <p:cNvPr id="14" name="Rectangle 13">
            <a:extLst>
              <a:ext uri="{FF2B5EF4-FFF2-40B4-BE49-F238E27FC236}">
                <a16:creationId xmlns:a16="http://schemas.microsoft.com/office/drawing/2014/main" id="{0B7D2DE0-304B-4C6B-A40A-305EA5C0AA75}"/>
              </a:ext>
            </a:extLst>
          </p:cNvPr>
          <p:cNvSpPr>
            <a:spLocks noGrp="1"/>
          </p:cNvSpPr>
          <p:nvPr/>
        </p:nvSpPr>
        <p:spPr>
          <a:xfrm>
            <a:off x="11144250" y="6457950"/>
            <a:ext cx="476250" cy="171450"/>
          </a:xfrm>
          <a:prstGeom prst="rect">
            <a:avLst/>
          </a:prstGeom>
          <a:noFill/>
          <a:ln w="0">
            <a:noFill/>
            <a:prstDash val="solid"/>
          </a:ln>
        </p:spPr>
        <p:txBody>
          <a:bodyPr lIns="0" tIns="0" rIns="0" bIns="0" anchor="t">
            <a:normAutofit fontScale="95238"/>
          </a:bodyPr>
          <a:lstStyle/>
          <a:p>
            <a:pPr algn="r">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04</a:t>
            </a:r>
          </a:p>
        </p:txBody>
      </p:sp>
    </p:spTree>
    <p:extLst>
      <p:ext uri="{BB962C8B-B14F-4D97-AF65-F5344CB8AC3E}">
        <p14:creationId xmlns:p14="http://schemas.microsoft.com/office/powerpoint/2010/main" val="1067592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733DF78-2F30-49D2-9CA0-1793F92A4351}"/>
              </a:ext>
            </a:extLst>
          </p:cNvPr>
          <p:cNvSpPr>
            <a:spLocks noGrp="1"/>
          </p:cNvSpPr>
          <p:nvPr/>
        </p:nvSpPr>
        <p:spPr>
          <a:xfrm>
            <a:off x="609600" y="400050"/>
            <a:ext cx="666750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A5004F"/>
                </a:solidFill>
                <a:latin typeface="Aptos Display"/>
                <a:ea typeface="Aptos Display"/>
                <a:cs typeface="Aptos Display"/>
              </a:defRPr>
            </a:pPr>
            <a:r>
              <a:rPr sz="1200" b="1" i="0">
                <a:solidFill>
                  <a:srgbClr val="A5004F"/>
                </a:solidFill>
                <a:latin typeface="Aptos Display"/>
                <a:ea typeface="Aptos Display"/>
                <a:cs typeface="Aptos Display"/>
              </a:rPr>
              <a:t>THE PRESENT</a:t>
            </a:r>
          </a:p>
        </p:txBody>
      </p:sp>
      <p:sp>
        <p:nvSpPr>
          <p:cNvPr id="2" name="Rectangle 1">
            <a:extLst>
              <a:ext uri="{FF2B5EF4-FFF2-40B4-BE49-F238E27FC236}">
                <a16:creationId xmlns:a16="http://schemas.microsoft.com/office/drawing/2014/main" id="{2F249EAD-F2DD-4405-AC7E-69DF970464C8}"/>
              </a:ext>
            </a:extLst>
          </p:cNvPr>
          <p:cNvSpPr>
            <a:spLocks noGrp="1"/>
          </p:cNvSpPr>
          <p:nvPr/>
        </p:nvSpPr>
        <p:spPr>
          <a:xfrm>
            <a:off x="609600" y="742950"/>
            <a:ext cx="10287000" cy="704850"/>
          </a:xfrm>
          <a:prstGeom prst="rect">
            <a:avLst/>
          </a:prstGeom>
          <a:noFill/>
          <a:ln w="0">
            <a:noFill/>
            <a:prstDash val="solid"/>
          </a:ln>
        </p:spPr>
        <p:txBody>
          <a:bodyPr lIns="0" tIns="0" rIns="0" bIns="0" anchor="t">
            <a:normAutofit/>
          </a:bodyPr>
          <a:lstStyle/>
          <a:p>
            <a:pPr algn="l">
              <a:lnSpc>
                <a:spcPct val="92000"/>
              </a:lnSpc>
              <a:buNone/>
              <a:defRPr sz="3150" b="1" i="0">
                <a:solidFill>
                  <a:srgbClr val="08122F"/>
                </a:solidFill>
                <a:latin typeface="Aptos Display"/>
                <a:ea typeface="Aptos Display"/>
                <a:cs typeface="Aptos Display"/>
              </a:defRPr>
            </a:pPr>
            <a:r>
              <a:rPr sz="3150" b="1" i="0">
                <a:solidFill>
                  <a:srgbClr val="08122F"/>
                </a:solidFill>
                <a:latin typeface="Aptos Display"/>
                <a:ea typeface="Aptos Display"/>
                <a:cs typeface="Aptos Display"/>
              </a:rPr>
              <a:t>AI agents can use tools, files, and computer screens</a:t>
            </a:r>
          </a:p>
        </p:txBody>
      </p:sp>
      <p:sp>
        <p:nvSpPr>
          <p:cNvPr id="3" name="Rounded Rectangle 2">
            <a:extLst>
              <a:ext uri="{FF2B5EF4-FFF2-40B4-BE49-F238E27FC236}">
                <a16:creationId xmlns:a16="http://schemas.microsoft.com/office/drawing/2014/main" id="{ED143A3E-C020-440E-A785-381ECDDC260A}"/>
              </a:ext>
            </a:extLst>
          </p:cNvPr>
          <p:cNvSpPr>
            <a:spLocks noGrp="1"/>
          </p:cNvSpPr>
          <p:nvPr/>
        </p:nvSpPr>
        <p:spPr>
          <a:xfrm>
            <a:off x="609600" y="1581150"/>
            <a:ext cx="1123950" cy="47625"/>
          </a:xfrm>
          <a:prstGeom prst="roundRect">
            <a:avLst>
              <a:gd name="adj" fmla="val 40000"/>
            </a:avLst>
          </a:prstGeom>
          <a:solidFill>
            <a:srgbClr val="2200B8"/>
          </a:solidFill>
          <a:ln w="0">
            <a:noFill/>
            <a:prstDash val="solid"/>
          </a:ln>
        </p:spPr>
        <p:txBody>
          <a:bodyPr/>
          <a:lstStyle/>
          <a:p>
            <a:endParaRPr lang="en-US"/>
          </a:p>
        </p:txBody>
      </p:sp>
      <p:sp>
        <p:nvSpPr>
          <p:cNvPr id="4" name="Rectangle 3">
            <a:extLst>
              <a:ext uri="{FF2B5EF4-FFF2-40B4-BE49-F238E27FC236}">
                <a16:creationId xmlns:a16="http://schemas.microsoft.com/office/drawing/2014/main" id="{70DE777A-4FF9-475B-B67D-F72B108EB8F2}"/>
              </a:ext>
            </a:extLst>
          </p:cNvPr>
          <p:cNvSpPr>
            <a:spLocks noGrp="1"/>
          </p:cNvSpPr>
          <p:nvPr/>
        </p:nvSpPr>
        <p:spPr>
          <a:xfrm>
            <a:off x="609600" y="1809750"/>
            <a:ext cx="10001250" cy="38100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The technical phrase is computer use: the AI can see a screen and operate it with permission.</a:t>
            </a:r>
          </a:p>
        </p:txBody>
      </p:sp>
      <p:sp>
        <p:nvSpPr>
          <p:cNvPr id="5" name="Rounded Rectangle 4">
            <a:extLst>
              <a:ext uri="{FF2B5EF4-FFF2-40B4-BE49-F238E27FC236}">
                <a16:creationId xmlns:a16="http://schemas.microsoft.com/office/drawing/2014/main" id="{1049E604-A90A-45D9-9B0F-716FE3624CB5}"/>
              </a:ext>
            </a:extLst>
          </p:cNvPr>
          <p:cNvSpPr>
            <a:spLocks noGrp="1"/>
          </p:cNvSpPr>
          <p:nvPr/>
        </p:nvSpPr>
        <p:spPr>
          <a:xfrm>
            <a:off x="685800" y="2724150"/>
            <a:ext cx="3429000" cy="2266950"/>
          </a:xfrm>
          <a:prstGeom prst="roundRect">
            <a:avLst>
              <a:gd name="adj" fmla="val 9244"/>
            </a:avLst>
          </a:prstGeom>
          <a:solidFill>
            <a:srgbClr val="10204B"/>
          </a:solidFill>
          <a:ln w="19050">
            <a:solidFill>
              <a:srgbClr val="23D7E6"/>
            </a:solidFill>
            <a:prstDash val="solid"/>
          </a:ln>
        </p:spPr>
        <p:txBody>
          <a:bodyPr/>
          <a:lstStyle/>
          <a:p>
            <a:endParaRPr lang="en-US"/>
          </a:p>
        </p:txBody>
      </p:sp>
      <p:sp>
        <p:nvSpPr>
          <p:cNvPr id="6" name="Rounded Rectangle 5">
            <a:extLst>
              <a:ext uri="{FF2B5EF4-FFF2-40B4-BE49-F238E27FC236}">
                <a16:creationId xmlns:a16="http://schemas.microsoft.com/office/drawing/2014/main" id="{62A22656-E4C1-4986-A478-44A7B57CAE14}"/>
              </a:ext>
            </a:extLst>
          </p:cNvPr>
          <p:cNvSpPr>
            <a:spLocks noGrp="1"/>
          </p:cNvSpPr>
          <p:nvPr/>
        </p:nvSpPr>
        <p:spPr>
          <a:xfrm>
            <a:off x="4114800" y="2724150"/>
            <a:ext cx="3429000" cy="2266950"/>
          </a:xfrm>
          <a:prstGeom prst="roundRect">
            <a:avLst>
              <a:gd name="adj" fmla="val 9244"/>
            </a:avLst>
          </a:prstGeom>
          <a:solidFill>
            <a:srgbClr val="10204B"/>
          </a:solidFill>
          <a:ln w="19050">
            <a:solidFill>
              <a:srgbClr val="23D7E6"/>
            </a:solidFill>
            <a:prstDash val="solid"/>
          </a:ln>
        </p:spPr>
        <p:txBody>
          <a:bodyPr/>
          <a:lstStyle/>
          <a:p>
            <a:endParaRPr lang="en-US"/>
          </a:p>
        </p:txBody>
      </p:sp>
      <p:sp>
        <p:nvSpPr>
          <p:cNvPr id="7" name="Rounded Rectangle 6">
            <a:extLst>
              <a:ext uri="{FF2B5EF4-FFF2-40B4-BE49-F238E27FC236}">
                <a16:creationId xmlns:a16="http://schemas.microsoft.com/office/drawing/2014/main" id="{CB663601-0232-4323-959D-6CD11546BFA4}"/>
              </a:ext>
            </a:extLst>
          </p:cNvPr>
          <p:cNvSpPr>
            <a:spLocks noGrp="1"/>
          </p:cNvSpPr>
          <p:nvPr/>
        </p:nvSpPr>
        <p:spPr>
          <a:xfrm>
            <a:off x="7543800" y="2724150"/>
            <a:ext cx="3429000" cy="2266950"/>
          </a:xfrm>
          <a:prstGeom prst="roundRect">
            <a:avLst>
              <a:gd name="adj" fmla="val 9244"/>
            </a:avLst>
          </a:prstGeom>
          <a:solidFill>
            <a:srgbClr val="10204B"/>
          </a:solidFill>
          <a:ln w="19050">
            <a:solidFill>
              <a:srgbClr val="23D7E6"/>
            </a:solidFill>
            <a:prstDash val="solid"/>
          </a:ln>
        </p:spPr>
        <p:txBody>
          <a:bodyPr/>
          <a:lstStyle/>
          <a:p>
            <a:endParaRPr lang="en-US"/>
          </a:p>
        </p:txBody>
      </p:sp>
      <p:sp>
        <p:nvSpPr>
          <p:cNvPr id="8" name="Rectangle 7">
            <a:extLst>
              <a:ext uri="{FF2B5EF4-FFF2-40B4-BE49-F238E27FC236}">
                <a16:creationId xmlns:a16="http://schemas.microsoft.com/office/drawing/2014/main" id="{568ACA53-D1CB-4C14-9760-D70C2AB97ACB}"/>
              </a:ext>
            </a:extLst>
          </p:cNvPr>
          <p:cNvSpPr>
            <a:spLocks noGrp="1"/>
          </p:cNvSpPr>
          <p:nvPr/>
        </p:nvSpPr>
        <p:spPr>
          <a:xfrm>
            <a:off x="1009650" y="3067050"/>
            <a:ext cx="2476500" cy="228600"/>
          </a:xfrm>
          <a:prstGeom prst="rect">
            <a:avLst/>
          </a:prstGeom>
          <a:noFill/>
          <a:ln w="0">
            <a:noFill/>
            <a:prstDash val="solid"/>
          </a:ln>
        </p:spPr>
        <p:txBody>
          <a:bodyPr lIns="0" tIns="0" rIns="0" bIns="0" anchor="t">
            <a:normAutofit/>
          </a:bodyPr>
          <a:lstStyle/>
          <a:p>
            <a:pPr algn="l">
              <a:lnSpc>
                <a:spcPct val="105000"/>
              </a:lnSpc>
              <a:buNone/>
              <a:defRPr sz="1350" b="1" i="0">
                <a:solidFill>
                  <a:srgbClr val="23D7E6"/>
                </a:solidFill>
                <a:latin typeface="Aptos"/>
                <a:ea typeface="Aptos"/>
                <a:cs typeface="Aptos"/>
              </a:defRPr>
            </a:pPr>
            <a:r>
              <a:rPr sz="1350" b="1" i="0">
                <a:solidFill>
                  <a:srgbClr val="23D7E6"/>
                </a:solidFill>
                <a:latin typeface="Aptos"/>
                <a:ea typeface="Aptos"/>
                <a:cs typeface="Aptos"/>
              </a:rPr>
              <a:t>1  UNDERSTAND</a:t>
            </a:r>
          </a:p>
        </p:txBody>
      </p:sp>
      <p:sp>
        <p:nvSpPr>
          <p:cNvPr id="9" name="Rectangle 8">
            <a:extLst>
              <a:ext uri="{FF2B5EF4-FFF2-40B4-BE49-F238E27FC236}">
                <a16:creationId xmlns:a16="http://schemas.microsoft.com/office/drawing/2014/main" id="{9A4EFB6D-256B-4BC8-BEED-0B99080D0634}"/>
              </a:ext>
            </a:extLst>
          </p:cNvPr>
          <p:cNvSpPr>
            <a:spLocks noGrp="1"/>
          </p:cNvSpPr>
          <p:nvPr/>
        </p:nvSpPr>
        <p:spPr>
          <a:xfrm>
            <a:off x="1009650" y="3486150"/>
            <a:ext cx="2476500" cy="609600"/>
          </a:xfrm>
          <a:prstGeom prst="rect">
            <a:avLst/>
          </a:prstGeom>
          <a:noFill/>
          <a:ln w="0">
            <a:noFill/>
            <a:prstDash val="solid"/>
          </a:ln>
        </p:spPr>
        <p:txBody>
          <a:bodyPr lIns="0" tIns="0" rIns="0" bIns="0" anchor="t">
            <a:normAutofit fontScale="94062"/>
          </a:bodyPr>
          <a:lstStyle/>
          <a:p>
            <a:pPr algn="l">
              <a:lnSpc>
                <a:spcPct val="105000"/>
              </a:lnSpc>
              <a:buNone/>
              <a:defRPr sz="2025" b="1" i="0">
                <a:solidFill>
                  <a:srgbClr val="FFFFFF"/>
                </a:solidFill>
                <a:latin typeface="Aptos"/>
                <a:ea typeface="Aptos"/>
                <a:cs typeface="Aptos"/>
              </a:defRPr>
            </a:pPr>
            <a:r>
              <a:rPr sz="2025" b="1" i="0">
                <a:solidFill>
                  <a:srgbClr val="FFFFFF"/>
                </a:solidFill>
                <a:latin typeface="Aptos"/>
                <a:ea typeface="Aptos"/>
                <a:cs typeface="Aptos"/>
              </a:rPr>
              <a:t>Read the request</a:t>
            </a:r>
          </a:p>
          <a:p>
            <a:pPr algn="l">
              <a:lnSpc>
                <a:spcPct val="105000"/>
              </a:lnSpc>
              <a:buNone/>
              <a:defRPr sz="2025" b="1" i="0">
                <a:solidFill>
                  <a:srgbClr val="FFFFFF"/>
                </a:solidFill>
                <a:latin typeface="Aptos"/>
                <a:ea typeface="Aptos"/>
                <a:cs typeface="Aptos"/>
              </a:defRPr>
            </a:pPr>
            <a:r>
              <a:rPr sz="2025" b="1" i="0">
                <a:solidFill>
                  <a:srgbClr val="FFFFFF"/>
                </a:solidFill>
                <a:latin typeface="Aptos"/>
                <a:ea typeface="Aptos"/>
                <a:cs typeface="Aptos"/>
              </a:rPr>
              <a:t>and the context.</a:t>
            </a:r>
          </a:p>
        </p:txBody>
      </p:sp>
      <p:sp>
        <p:nvSpPr>
          <p:cNvPr id="10" name="Rectangle 9">
            <a:extLst>
              <a:ext uri="{FF2B5EF4-FFF2-40B4-BE49-F238E27FC236}">
                <a16:creationId xmlns:a16="http://schemas.microsoft.com/office/drawing/2014/main" id="{055218B9-A4D2-4CE0-A924-F31541FEE1A7}"/>
              </a:ext>
            </a:extLst>
          </p:cNvPr>
          <p:cNvSpPr>
            <a:spLocks noGrp="1"/>
          </p:cNvSpPr>
          <p:nvPr/>
        </p:nvSpPr>
        <p:spPr>
          <a:xfrm>
            <a:off x="4457700" y="3067050"/>
            <a:ext cx="2476500" cy="228600"/>
          </a:xfrm>
          <a:prstGeom prst="rect">
            <a:avLst/>
          </a:prstGeom>
          <a:noFill/>
          <a:ln w="0">
            <a:noFill/>
            <a:prstDash val="solid"/>
          </a:ln>
        </p:spPr>
        <p:txBody>
          <a:bodyPr lIns="0" tIns="0" rIns="0" bIns="0" anchor="t">
            <a:normAutofit/>
          </a:bodyPr>
          <a:lstStyle/>
          <a:p>
            <a:pPr algn="l">
              <a:lnSpc>
                <a:spcPct val="105000"/>
              </a:lnSpc>
              <a:buNone/>
              <a:defRPr sz="1350" b="1" i="0">
                <a:solidFill>
                  <a:srgbClr val="23D7E6"/>
                </a:solidFill>
                <a:latin typeface="Aptos"/>
                <a:ea typeface="Aptos"/>
                <a:cs typeface="Aptos"/>
              </a:defRPr>
            </a:pPr>
            <a:r>
              <a:rPr sz="1350" b="1" i="0">
                <a:solidFill>
                  <a:srgbClr val="23D7E6"/>
                </a:solidFill>
                <a:latin typeface="Aptos"/>
                <a:ea typeface="Aptos"/>
                <a:cs typeface="Aptos"/>
              </a:rPr>
              <a:t>2  PLAN</a:t>
            </a:r>
          </a:p>
        </p:txBody>
      </p:sp>
      <p:sp>
        <p:nvSpPr>
          <p:cNvPr id="11" name="Rectangle 10">
            <a:extLst>
              <a:ext uri="{FF2B5EF4-FFF2-40B4-BE49-F238E27FC236}">
                <a16:creationId xmlns:a16="http://schemas.microsoft.com/office/drawing/2014/main" id="{637F4826-786C-48A8-BF40-8272C0862981}"/>
              </a:ext>
            </a:extLst>
          </p:cNvPr>
          <p:cNvSpPr>
            <a:spLocks noGrp="1"/>
          </p:cNvSpPr>
          <p:nvPr/>
        </p:nvSpPr>
        <p:spPr>
          <a:xfrm>
            <a:off x="4457700" y="3486150"/>
            <a:ext cx="2476500" cy="609600"/>
          </a:xfrm>
          <a:prstGeom prst="rect">
            <a:avLst/>
          </a:prstGeom>
          <a:noFill/>
          <a:ln w="0">
            <a:noFill/>
            <a:prstDash val="solid"/>
          </a:ln>
        </p:spPr>
        <p:txBody>
          <a:bodyPr lIns="0" tIns="0" rIns="0" bIns="0" anchor="t">
            <a:normAutofit fontScale="94062"/>
          </a:bodyPr>
          <a:lstStyle/>
          <a:p>
            <a:pPr algn="l">
              <a:lnSpc>
                <a:spcPct val="105000"/>
              </a:lnSpc>
              <a:buNone/>
              <a:defRPr sz="2025" b="1" i="0">
                <a:solidFill>
                  <a:srgbClr val="FFFFFF"/>
                </a:solidFill>
                <a:latin typeface="Aptos"/>
                <a:ea typeface="Aptos"/>
                <a:cs typeface="Aptos"/>
              </a:defRPr>
            </a:pPr>
            <a:r>
              <a:rPr sz="2025" b="1" i="0">
                <a:solidFill>
                  <a:srgbClr val="FFFFFF"/>
                </a:solidFill>
                <a:latin typeface="Aptos"/>
                <a:ea typeface="Aptos"/>
                <a:cs typeface="Aptos"/>
              </a:rPr>
              <a:t>Decide the next</a:t>
            </a:r>
          </a:p>
          <a:p>
            <a:pPr algn="l">
              <a:lnSpc>
                <a:spcPct val="105000"/>
              </a:lnSpc>
              <a:buNone/>
              <a:defRPr sz="2025" b="1" i="0">
                <a:solidFill>
                  <a:srgbClr val="FFFFFF"/>
                </a:solidFill>
                <a:latin typeface="Aptos"/>
                <a:ea typeface="Aptos"/>
                <a:cs typeface="Aptos"/>
              </a:defRPr>
            </a:pPr>
            <a:r>
              <a:rPr sz="2025" b="1" i="0">
                <a:solidFill>
                  <a:srgbClr val="FFFFFF"/>
                </a:solidFill>
                <a:latin typeface="Aptos"/>
                <a:ea typeface="Aptos"/>
                <a:cs typeface="Aptos"/>
              </a:rPr>
              <a:t>small steps.</a:t>
            </a:r>
          </a:p>
        </p:txBody>
      </p:sp>
      <p:sp>
        <p:nvSpPr>
          <p:cNvPr id="12" name="Rectangle 11">
            <a:extLst>
              <a:ext uri="{FF2B5EF4-FFF2-40B4-BE49-F238E27FC236}">
                <a16:creationId xmlns:a16="http://schemas.microsoft.com/office/drawing/2014/main" id="{45F74808-E8D5-4013-AC54-DE3E1F9A4847}"/>
              </a:ext>
            </a:extLst>
          </p:cNvPr>
          <p:cNvSpPr>
            <a:spLocks noGrp="1"/>
          </p:cNvSpPr>
          <p:nvPr/>
        </p:nvSpPr>
        <p:spPr>
          <a:xfrm>
            <a:off x="7905750" y="3067050"/>
            <a:ext cx="2476500" cy="228600"/>
          </a:xfrm>
          <a:prstGeom prst="rect">
            <a:avLst/>
          </a:prstGeom>
          <a:noFill/>
          <a:ln w="0">
            <a:noFill/>
            <a:prstDash val="solid"/>
          </a:ln>
        </p:spPr>
        <p:txBody>
          <a:bodyPr lIns="0" tIns="0" rIns="0" bIns="0" anchor="t">
            <a:normAutofit/>
          </a:bodyPr>
          <a:lstStyle/>
          <a:p>
            <a:pPr algn="l">
              <a:lnSpc>
                <a:spcPct val="105000"/>
              </a:lnSpc>
              <a:buNone/>
              <a:defRPr sz="1350" b="1" i="0">
                <a:solidFill>
                  <a:srgbClr val="B0D65A"/>
                </a:solidFill>
                <a:latin typeface="Aptos"/>
                <a:ea typeface="Aptos"/>
                <a:cs typeface="Aptos"/>
              </a:defRPr>
            </a:pPr>
            <a:r>
              <a:rPr sz="1350" b="1" i="0">
                <a:solidFill>
                  <a:srgbClr val="B0D65A"/>
                </a:solidFill>
                <a:latin typeface="Aptos"/>
                <a:ea typeface="Aptos"/>
                <a:cs typeface="Aptos"/>
              </a:rPr>
              <a:t>3  ACT</a:t>
            </a:r>
          </a:p>
        </p:txBody>
      </p:sp>
      <p:sp>
        <p:nvSpPr>
          <p:cNvPr id="13" name="Rectangle 12">
            <a:extLst>
              <a:ext uri="{FF2B5EF4-FFF2-40B4-BE49-F238E27FC236}">
                <a16:creationId xmlns:a16="http://schemas.microsoft.com/office/drawing/2014/main" id="{64BF987B-0A0C-419F-9B95-842D3A485770}"/>
              </a:ext>
            </a:extLst>
          </p:cNvPr>
          <p:cNvSpPr>
            <a:spLocks noGrp="1"/>
          </p:cNvSpPr>
          <p:nvPr/>
        </p:nvSpPr>
        <p:spPr>
          <a:xfrm>
            <a:off x="7905750" y="3486150"/>
            <a:ext cx="2857500" cy="609600"/>
          </a:xfrm>
          <a:prstGeom prst="rect">
            <a:avLst/>
          </a:prstGeom>
          <a:noFill/>
          <a:ln w="0">
            <a:noFill/>
            <a:prstDash val="solid"/>
          </a:ln>
        </p:spPr>
        <p:txBody>
          <a:bodyPr lIns="0" tIns="0" rIns="0" bIns="0" anchor="t">
            <a:normAutofit fontScale="94062"/>
          </a:bodyPr>
          <a:lstStyle/>
          <a:p>
            <a:pPr algn="l">
              <a:lnSpc>
                <a:spcPct val="105000"/>
              </a:lnSpc>
              <a:buNone/>
              <a:defRPr sz="2025" b="1" i="0">
                <a:solidFill>
                  <a:srgbClr val="FFFFFF"/>
                </a:solidFill>
                <a:latin typeface="Aptos"/>
                <a:ea typeface="Aptos"/>
                <a:cs typeface="Aptos"/>
              </a:defRPr>
            </a:pPr>
            <a:r>
              <a:rPr sz="2025" b="1" i="0">
                <a:solidFill>
                  <a:srgbClr val="FFFFFF"/>
                </a:solidFill>
                <a:latin typeface="Aptos"/>
                <a:ea typeface="Aptos"/>
                <a:cs typeface="Aptos"/>
              </a:rPr>
              <a:t>Use the computer</a:t>
            </a:r>
          </a:p>
          <a:p>
            <a:pPr algn="l">
              <a:lnSpc>
                <a:spcPct val="105000"/>
              </a:lnSpc>
              <a:buNone/>
              <a:defRPr sz="2025" b="1" i="0">
                <a:solidFill>
                  <a:srgbClr val="FFFFFF"/>
                </a:solidFill>
                <a:latin typeface="Aptos"/>
                <a:ea typeface="Aptos"/>
                <a:cs typeface="Aptos"/>
              </a:defRPr>
            </a:pPr>
            <a:r>
              <a:rPr sz="2025" b="1" i="0">
                <a:solidFill>
                  <a:srgbClr val="FFFFFF"/>
                </a:solidFill>
                <a:latin typeface="Aptos"/>
                <a:ea typeface="Aptos"/>
                <a:cs typeface="Aptos"/>
              </a:rPr>
              <a:t>then ask for review.</a:t>
            </a:r>
          </a:p>
        </p:txBody>
      </p:sp>
      <p:sp>
        <p:nvSpPr>
          <p:cNvPr id="14" name="Rectangle 13">
            <a:extLst>
              <a:ext uri="{FF2B5EF4-FFF2-40B4-BE49-F238E27FC236}">
                <a16:creationId xmlns:a16="http://schemas.microsoft.com/office/drawing/2014/main" id="{20ED38D1-AC46-42A1-9A82-D5058E91CF53}"/>
              </a:ext>
            </a:extLst>
          </p:cNvPr>
          <p:cNvSpPr>
            <a:spLocks noGrp="1"/>
          </p:cNvSpPr>
          <p:nvPr/>
        </p:nvSpPr>
        <p:spPr>
          <a:xfrm>
            <a:off x="1028700" y="5619750"/>
            <a:ext cx="9525000" cy="609600"/>
          </a:xfrm>
          <a:prstGeom prst="rect">
            <a:avLst/>
          </a:prstGeom>
          <a:noFill/>
          <a:ln w="0">
            <a:noFill/>
            <a:prstDash val="solid"/>
          </a:ln>
        </p:spPr>
        <p:txBody>
          <a:bodyPr lIns="0" tIns="0" rIns="0" bIns="0" anchor="t">
            <a:normAutofit fontScale="97680"/>
          </a:bodyPr>
          <a:lstStyle/>
          <a:p>
            <a:pPr algn="l">
              <a:lnSpc>
                <a:spcPct val="105000"/>
              </a:lnSpc>
              <a:buNone/>
              <a:defRPr sz="1950" b="1" i="0">
                <a:solidFill>
                  <a:srgbClr val="2200B8"/>
                </a:solidFill>
                <a:latin typeface="Aptos"/>
                <a:ea typeface="Aptos"/>
                <a:cs typeface="Aptos"/>
              </a:defRPr>
            </a:pPr>
            <a:r>
              <a:rPr sz="1950" b="1" i="0" dirty="0">
                <a:solidFill>
                  <a:srgbClr val="2200B8"/>
                </a:solidFill>
                <a:latin typeface="Aptos"/>
                <a:ea typeface="Aptos"/>
                <a:cs typeface="Aptos"/>
              </a:rPr>
              <a:t>The new question is not “Can AI write this?”</a:t>
            </a:r>
          </a:p>
          <a:p>
            <a:pPr algn="l">
              <a:lnSpc>
                <a:spcPct val="105000"/>
              </a:lnSpc>
              <a:buNone/>
              <a:defRPr sz="1950" b="1" i="0">
                <a:solidFill>
                  <a:srgbClr val="2200B8"/>
                </a:solidFill>
                <a:latin typeface="Aptos"/>
                <a:ea typeface="Aptos"/>
                <a:cs typeface="Aptos"/>
              </a:defRPr>
            </a:pPr>
            <a:r>
              <a:rPr sz="1950" b="1" i="0" dirty="0">
                <a:solidFill>
                  <a:srgbClr val="2200B8"/>
                </a:solidFill>
                <a:latin typeface="Aptos"/>
                <a:ea typeface="Aptos"/>
                <a:cs typeface="Aptos"/>
              </a:rPr>
              <a:t>It is “What should AI do </a:t>
            </a:r>
            <a:r>
              <a:rPr sz="1950" b="1" i="0" dirty="0">
                <a:solidFill>
                  <a:srgbClr val="FF0000"/>
                </a:solidFill>
                <a:latin typeface="Aptos"/>
                <a:ea typeface="Aptos"/>
                <a:cs typeface="Aptos"/>
              </a:rPr>
              <a:t>next</a:t>
            </a:r>
            <a:r>
              <a:rPr sz="1950" b="1" i="0" dirty="0">
                <a:solidFill>
                  <a:srgbClr val="2200B8"/>
                </a:solidFill>
                <a:latin typeface="Aptos"/>
                <a:ea typeface="Aptos"/>
                <a:cs typeface="Aptos"/>
              </a:rPr>
              <a:t>—and what should I approve?”</a:t>
            </a:r>
          </a:p>
        </p:txBody>
      </p:sp>
      <p:sp>
        <p:nvSpPr>
          <p:cNvPr id="15" name="Rectangle 14">
            <a:extLst>
              <a:ext uri="{FF2B5EF4-FFF2-40B4-BE49-F238E27FC236}">
                <a16:creationId xmlns:a16="http://schemas.microsoft.com/office/drawing/2014/main" id="{423DE30B-B61F-47D4-827E-CBE1478E58F1}"/>
              </a:ext>
            </a:extLst>
          </p:cNvPr>
          <p:cNvSpPr>
            <a:spLocks noGrp="1"/>
          </p:cNvSpPr>
          <p:nvPr/>
        </p:nvSpPr>
        <p:spPr>
          <a:xfrm>
            <a:off x="571500" y="6457950"/>
            <a:ext cx="6477000" cy="171450"/>
          </a:xfrm>
          <a:prstGeom prst="rect">
            <a:avLst/>
          </a:prstGeom>
          <a:noFill/>
          <a:ln w="0">
            <a:noFill/>
            <a:prstDash val="solid"/>
          </a:ln>
        </p:spPr>
        <p:txBody>
          <a:bodyPr lIns="0" tIns="0" rIns="0" bIns="0" anchor="t">
            <a:normAutofit fontScale="95238"/>
          </a:bodyPr>
          <a:lstStyle/>
          <a:p>
            <a:pPr algn="l">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The Past, Present &amp; Future of AI</a:t>
            </a:r>
          </a:p>
        </p:txBody>
      </p:sp>
      <p:sp>
        <p:nvSpPr>
          <p:cNvPr id="16" name="Rectangle 15">
            <a:extLst>
              <a:ext uri="{FF2B5EF4-FFF2-40B4-BE49-F238E27FC236}">
                <a16:creationId xmlns:a16="http://schemas.microsoft.com/office/drawing/2014/main" id="{0A23D5D8-1CCF-4886-8024-6451E7A1AD30}"/>
              </a:ext>
            </a:extLst>
          </p:cNvPr>
          <p:cNvSpPr>
            <a:spLocks noGrp="1"/>
          </p:cNvSpPr>
          <p:nvPr/>
        </p:nvSpPr>
        <p:spPr>
          <a:xfrm>
            <a:off x="11144250" y="6457950"/>
            <a:ext cx="476250" cy="171450"/>
          </a:xfrm>
          <a:prstGeom prst="rect">
            <a:avLst/>
          </a:prstGeom>
          <a:noFill/>
          <a:ln w="0">
            <a:noFill/>
            <a:prstDash val="solid"/>
          </a:ln>
        </p:spPr>
        <p:txBody>
          <a:bodyPr lIns="0" tIns="0" rIns="0" bIns="0" anchor="t">
            <a:normAutofit fontScale="95238"/>
          </a:bodyPr>
          <a:lstStyle/>
          <a:p>
            <a:pPr algn="r">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05</a:t>
            </a:r>
          </a:p>
        </p:txBody>
      </p:sp>
    </p:spTree>
    <p:extLst>
      <p:ext uri="{BB962C8B-B14F-4D97-AF65-F5344CB8AC3E}">
        <p14:creationId xmlns:p14="http://schemas.microsoft.com/office/powerpoint/2010/main" val="1463607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4E947B0-1497-40D7-9F31-674C4216602E}"/>
              </a:ext>
            </a:extLst>
          </p:cNvPr>
          <p:cNvSpPr>
            <a:spLocks noGrp="1"/>
          </p:cNvSpPr>
          <p:nvPr/>
        </p:nvSpPr>
        <p:spPr>
          <a:xfrm>
            <a:off x="609600" y="400050"/>
            <a:ext cx="666750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A5004F"/>
                </a:solidFill>
                <a:latin typeface="Aptos Display"/>
                <a:ea typeface="Aptos Display"/>
                <a:cs typeface="Aptos Display"/>
              </a:defRPr>
            </a:pPr>
            <a:r>
              <a:rPr sz="1200" b="1" i="0">
                <a:solidFill>
                  <a:srgbClr val="A5004F"/>
                </a:solidFill>
                <a:latin typeface="Aptos Display"/>
                <a:ea typeface="Aptos Display"/>
                <a:cs typeface="Aptos Display"/>
              </a:rPr>
              <a:t>THE FUTURE</a:t>
            </a:r>
          </a:p>
        </p:txBody>
      </p:sp>
      <p:sp>
        <p:nvSpPr>
          <p:cNvPr id="2" name="Rectangle 1">
            <a:extLst>
              <a:ext uri="{FF2B5EF4-FFF2-40B4-BE49-F238E27FC236}">
                <a16:creationId xmlns:a16="http://schemas.microsoft.com/office/drawing/2014/main" id="{137DB110-51A9-4A17-BEA5-D55B5ED54745}"/>
              </a:ext>
            </a:extLst>
          </p:cNvPr>
          <p:cNvSpPr>
            <a:spLocks noGrp="1"/>
          </p:cNvSpPr>
          <p:nvPr/>
        </p:nvSpPr>
        <p:spPr>
          <a:xfrm>
            <a:off x="609600" y="742950"/>
            <a:ext cx="10287000" cy="704850"/>
          </a:xfrm>
          <a:prstGeom prst="rect">
            <a:avLst/>
          </a:prstGeom>
          <a:noFill/>
          <a:ln w="0">
            <a:noFill/>
            <a:prstDash val="solid"/>
          </a:ln>
        </p:spPr>
        <p:txBody>
          <a:bodyPr lIns="0" tIns="0" rIns="0" bIns="0" anchor="t">
            <a:normAutofit/>
          </a:bodyPr>
          <a:lstStyle/>
          <a:p>
            <a:pPr algn="l">
              <a:lnSpc>
                <a:spcPct val="92000"/>
              </a:lnSpc>
              <a:buNone/>
              <a:defRPr sz="3150" b="1" i="0">
                <a:solidFill>
                  <a:srgbClr val="08122F"/>
                </a:solidFill>
                <a:latin typeface="Aptos Display"/>
                <a:ea typeface="Aptos Display"/>
                <a:cs typeface="Aptos Display"/>
              </a:defRPr>
            </a:pPr>
            <a:r>
              <a:rPr sz="3150" b="1" i="0">
                <a:solidFill>
                  <a:srgbClr val="08122F"/>
                </a:solidFill>
                <a:latin typeface="Aptos Display"/>
                <a:ea typeface="Aptos Display"/>
                <a:cs typeface="Aptos Display"/>
              </a:rPr>
              <a:t>Physical AI will bring agency into the real world</a:t>
            </a:r>
          </a:p>
        </p:txBody>
      </p:sp>
      <p:sp>
        <p:nvSpPr>
          <p:cNvPr id="3" name="Rounded Rectangle 2">
            <a:extLst>
              <a:ext uri="{FF2B5EF4-FFF2-40B4-BE49-F238E27FC236}">
                <a16:creationId xmlns:a16="http://schemas.microsoft.com/office/drawing/2014/main" id="{8B659805-80F4-4E15-A065-8C9E0576384C}"/>
              </a:ext>
            </a:extLst>
          </p:cNvPr>
          <p:cNvSpPr>
            <a:spLocks noGrp="1"/>
          </p:cNvSpPr>
          <p:nvPr/>
        </p:nvSpPr>
        <p:spPr>
          <a:xfrm>
            <a:off x="609600" y="1581150"/>
            <a:ext cx="1123950" cy="47625"/>
          </a:xfrm>
          <a:prstGeom prst="roundRect">
            <a:avLst>
              <a:gd name="adj" fmla="val 40000"/>
            </a:avLst>
          </a:prstGeom>
          <a:solidFill>
            <a:srgbClr val="2200B8"/>
          </a:solidFill>
          <a:ln w="0">
            <a:noFill/>
            <a:prstDash val="solid"/>
          </a:ln>
        </p:spPr>
        <p:txBody>
          <a:bodyPr/>
          <a:lstStyle/>
          <a:p>
            <a:endParaRPr lang="en-US"/>
          </a:p>
        </p:txBody>
      </p:sp>
      <p:sp>
        <p:nvSpPr>
          <p:cNvPr id="4" name="Rectangle 3">
            <a:extLst>
              <a:ext uri="{FF2B5EF4-FFF2-40B4-BE49-F238E27FC236}">
                <a16:creationId xmlns:a16="http://schemas.microsoft.com/office/drawing/2014/main" id="{D8178487-78A9-4166-9745-F8910FD27A6F}"/>
              </a:ext>
            </a:extLst>
          </p:cNvPr>
          <p:cNvSpPr>
            <a:spLocks noGrp="1"/>
          </p:cNvSpPr>
          <p:nvPr/>
        </p:nvSpPr>
        <p:spPr>
          <a:xfrm>
            <a:off x="609600" y="1809750"/>
            <a:ext cx="10001250" cy="38100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Humanoid robots are one visible possibility—but the principle is broader: perception, decision, movement.</a:t>
            </a:r>
          </a:p>
        </p:txBody>
      </p:sp>
      <p:sp>
        <p:nvSpPr>
          <p:cNvPr id="5" name="Oval 4">
            <a:extLst>
              <a:ext uri="{FF2B5EF4-FFF2-40B4-BE49-F238E27FC236}">
                <a16:creationId xmlns:a16="http://schemas.microsoft.com/office/drawing/2014/main" id="{FDEE1673-D742-466E-8E2D-CC80360439C4}"/>
              </a:ext>
            </a:extLst>
          </p:cNvPr>
          <p:cNvSpPr>
            <a:spLocks noGrp="1"/>
          </p:cNvSpPr>
          <p:nvPr/>
        </p:nvSpPr>
        <p:spPr>
          <a:xfrm>
            <a:off x="781638" y="3290544"/>
            <a:ext cx="1638300" cy="1638300"/>
          </a:xfrm>
          <a:prstGeom prst="ellipse">
            <a:avLst/>
          </a:prstGeom>
          <a:solidFill>
            <a:srgbClr val="B0D65A"/>
          </a:solidFill>
          <a:ln w="0">
            <a:noFill/>
            <a:prstDash val="solid"/>
          </a:ln>
        </p:spPr>
        <p:txBody>
          <a:bodyPr/>
          <a:lstStyle/>
          <a:p>
            <a:endParaRPr lang="en-US"/>
          </a:p>
        </p:txBody>
      </p:sp>
      <p:sp>
        <p:nvSpPr>
          <p:cNvPr id="6" name="Oval 5">
            <a:extLst>
              <a:ext uri="{FF2B5EF4-FFF2-40B4-BE49-F238E27FC236}">
                <a16:creationId xmlns:a16="http://schemas.microsoft.com/office/drawing/2014/main" id="{158C6576-7BEF-48D0-AB09-3547B263D3CA}"/>
              </a:ext>
            </a:extLst>
          </p:cNvPr>
          <p:cNvSpPr>
            <a:spLocks noGrp="1"/>
          </p:cNvSpPr>
          <p:nvPr/>
        </p:nvSpPr>
        <p:spPr>
          <a:xfrm>
            <a:off x="1067388" y="3576294"/>
            <a:ext cx="1066800" cy="1066800"/>
          </a:xfrm>
          <a:prstGeom prst="ellipse">
            <a:avLst/>
          </a:prstGeom>
          <a:solidFill>
            <a:srgbClr val="08122F"/>
          </a:solidFill>
          <a:ln w="38100">
            <a:solidFill>
              <a:srgbClr val="B0D65A"/>
            </a:solidFill>
            <a:prstDash val="solid"/>
          </a:ln>
        </p:spPr>
        <p:txBody>
          <a:bodyPr/>
          <a:lstStyle/>
          <a:p>
            <a:endParaRPr lang="en-US"/>
          </a:p>
        </p:txBody>
      </p:sp>
      <p:sp>
        <p:nvSpPr>
          <p:cNvPr id="7" name="Rectangle 6">
            <a:extLst>
              <a:ext uri="{FF2B5EF4-FFF2-40B4-BE49-F238E27FC236}">
                <a16:creationId xmlns:a16="http://schemas.microsoft.com/office/drawing/2014/main" id="{29358420-719A-46B6-8B69-3925EFDBDD4C}"/>
              </a:ext>
            </a:extLst>
          </p:cNvPr>
          <p:cNvSpPr>
            <a:spLocks noGrp="1"/>
          </p:cNvSpPr>
          <p:nvPr/>
        </p:nvSpPr>
        <p:spPr>
          <a:xfrm>
            <a:off x="1076913" y="3842994"/>
            <a:ext cx="1047750" cy="228600"/>
          </a:xfrm>
          <a:prstGeom prst="rect">
            <a:avLst/>
          </a:prstGeom>
          <a:noFill/>
          <a:ln w="0">
            <a:noFill/>
            <a:prstDash val="solid"/>
          </a:ln>
        </p:spPr>
        <p:txBody>
          <a:bodyPr lIns="0" tIns="0" rIns="0" bIns="0" anchor="t">
            <a:normAutofit fontScale="86865" lnSpcReduction="20000"/>
          </a:bodyPr>
          <a:lstStyle/>
          <a:p>
            <a:pPr algn="ctr">
              <a:lnSpc>
                <a:spcPct val="105000"/>
              </a:lnSpc>
              <a:buNone/>
              <a:defRPr sz="1800" b="1" i="0">
                <a:solidFill>
                  <a:srgbClr val="B0D65A"/>
                </a:solidFill>
                <a:latin typeface="Aptos"/>
                <a:ea typeface="Aptos"/>
                <a:cs typeface="Aptos"/>
              </a:defRPr>
            </a:pPr>
            <a:r>
              <a:rPr sz="1800" b="1" i="0">
                <a:solidFill>
                  <a:srgbClr val="B0D65A"/>
                </a:solidFill>
                <a:latin typeface="Aptos"/>
                <a:ea typeface="Aptos"/>
                <a:cs typeface="Aptos"/>
              </a:rPr>
              <a:t>SEE</a:t>
            </a:r>
          </a:p>
        </p:txBody>
      </p:sp>
      <p:sp>
        <p:nvSpPr>
          <p:cNvPr id="8" name="Oval 7">
            <a:extLst>
              <a:ext uri="{FF2B5EF4-FFF2-40B4-BE49-F238E27FC236}">
                <a16:creationId xmlns:a16="http://schemas.microsoft.com/office/drawing/2014/main" id="{84C0EFF1-18DF-4863-BFB7-40D22A3A7E65}"/>
              </a:ext>
            </a:extLst>
          </p:cNvPr>
          <p:cNvSpPr>
            <a:spLocks noGrp="1"/>
          </p:cNvSpPr>
          <p:nvPr/>
        </p:nvSpPr>
        <p:spPr>
          <a:xfrm>
            <a:off x="3543888" y="3290544"/>
            <a:ext cx="1638300" cy="1638300"/>
          </a:xfrm>
          <a:prstGeom prst="ellipse">
            <a:avLst/>
          </a:prstGeom>
          <a:solidFill>
            <a:srgbClr val="3325D8"/>
          </a:solidFill>
          <a:ln w="0">
            <a:noFill/>
            <a:prstDash val="solid"/>
          </a:ln>
        </p:spPr>
        <p:txBody>
          <a:bodyPr/>
          <a:lstStyle/>
          <a:p>
            <a:endParaRPr lang="en-US"/>
          </a:p>
        </p:txBody>
      </p:sp>
      <p:sp>
        <p:nvSpPr>
          <p:cNvPr id="9" name="Oval 8">
            <a:extLst>
              <a:ext uri="{FF2B5EF4-FFF2-40B4-BE49-F238E27FC236}">
                <a16:creationId xmlns:a16="http://schemas.microsoft.com/office/drawing/2014/main" id="{1F95EC21-138D-48C1-BD83-D512EEE9BC31}"/>
              </a:ext>
            </a:extLst>
          </p:cNvPr>
          <p:cNvSpPr>
            <a:spLocks noGrp="1"/>
          </p:cNvSpPr>
          <p:nvPr/>
        </p:nvSpPr>
        <p:spPr>
          <a:xfrm>
            <a:off x="3829638" y="3576294"/>
            <a:ext cx="1066800" cy="1066800"/>
          </a:xfrm>
          <a:prstGeom prst="ellipse">
            <a:avLst/>
          </a:prstGeom>
          <a:solidFill>
            <a:srgbClr val="08122F"/>
          </a:solidFill>
          <a:ln w="38100">
            <a:solidFill>
              <a:srgbClr val="23D7E6"/>
            </a:solidFill>
            <a:prstDash val="solid"/>
          </a:ln>
        </p:spPr>
        <p:txBody>
          <a:bodyPr/>
          <a:lstStyle/>
          <a:p>
            <a:endParaRPr lang="en-US"/>
          </a:p>
        </p:txBody>
      </p:sp>
      <p:sp>
        <p:nvSpPr>
          <p:cNvPr id="10" name="Rectangle 9">
            <a:extLst>
              <a:ext uri="{FF2B5EF4-FFF2-40B4-BE49-F238E27FC236}">
                <a16:creationId xmlns:a16="http://schemas.microsoft.com/office/drawing/2014/main" id="{F5255155-D6E3-4162-96A2-B8D4EE7A1DA3}"/>
              </a:ext>
            </a:extLst>
          </p:cNvPr>
          <p:cNvSpPr>
            <a:spLocks noGrp="1"/>
          </p:cNvSpPr>
          <p:nvPr/>
        </p:nvSpPr>
        <p:spPr>
          <a:xfrm>
            <a:off x="3734388" y="3842994"/>
            <a:ext cx="1257300" cy="228600"/>
          </a:xfrm>
          <a:prstGeom prst="rect">
            <a:avLst/>
          </a:prstGeom>
          <a:noFill/>
          <a:ln w="0">
            <a:noFill/>
            <a:prstDash val="solid"/>
          </a:ln>
        </p:spPr>
        <p:txBody>
          <a:bodyPr lIns="0" tIns="0" rIns="0" bIns="0" anchor="t">
            <a:normAutofit fontScale="95238"/>
          </a:bodyPr>
          <a:lstStyle/>
          <a:p>
            <a:pPr algn="ctr">
              <a:lnSpc>
                <a:spcPct val="105000"/>
              </a:lnSpc>
              <a:buNone/>
              <a:defRPr sz="1500" b="1" i="0">
                <a:solidFill>
                  <a:srgbClr val="23D7E6"/>
                </a:solidFill>
                <a:latin typeface="Aptos"/>
                <a:ea typeface="Aptos"/>
                <a:cs typeface="Aptos"/>
              </a:defRPr>
            </a:pPr>
            <a:r>
              <a:rPr sz="1500" b="1" i="0">
                <a:solidFill>
                  <a:srgbClr val="23D7E6"/>
                </a:solidFill>
                <a:latin typeface="Aptos"/>
                <a:ea typeface="Aptos"/>
                <a:cs typeface="Aptos"/>
              </a:rPr>
              <a:t>DECIDE</a:t>
            </a:r>
          </a:p>
        </p:txBody>
      </p:sp>
      <p:sp>
        <p:nvSpPr>
          <p:cNvPr id="11" name="Oval 10">
            <a:extLst>
              <a:ext uri="{FF2B5EF4-FFF2-40B4-BE49-F238E27FC236}">
                <a16:creationId xmlns:a16="http://schemas.microsoft.com/office/drawing/2014/main" id="{BBC795B2-2971-43EB-A33B-0DCBADAC2AF0}"/>
              </a:ext>
            </a:extLst>
          </p:cNvPr>
          <p:cNvSpPr>
            <a:spLocks noGrp="1"/>
          </p:cNvSpPr>
          <p:nvPr/>
        </p:nvSpPr>
        <p:spPr>
          <a:xfrm>
            <a:off x="6306138" y="3290544"/>
            <a:ext cx="1638300" cy="1638300"/>
          </a:xfrm>
          <a:prstGeom prst="ellipse">
            <a:avLst/>
          </a:prstGeom>
          <a:solidFill>
            <a:srgbClr val="A5004F"/>
          </a:solidFill>
          <a:ln w="0">
            <a:noFill/>
            <a:prstDash val="solid"/>
          </a:ln>
        </p:spPr>
        <p:txBody>
          <a:bodyPr/>
          <a:lstStyle/>
          <a:p>
            <a:endParaRPr lang="en-US"/>
          </a:p>
        </p:txBody>
      </p:sp>
      <p:sp>
        <p:nvSpPr>
          <p:cNvPr id="12" name="Oval 11">
            <a:extLst>
              <a:ext uri="{FF2B5EF4-FFF2-40B4-BE49-F238E27FC236}">
                <a16:creationId xmlns:a16="http://schemas.microsoft.com/office/drawing/2014/main" id="{7FD81C97-3D9A-4918-99DF-A027428847F6}"/>
              </a:ext>
            </a:extLst>
          </p:cNvPr>
          <p:cNvSpPr>
            <a:spLocks noGrp="1"/>
          </p:cNvSpPr>
          <p:nvPr/>
        </p:nvSpPr>
        <p:spPr>
          <a:xfrm>
            <a:off x="6591888" y="3576294"/>
            <a:ext cx="1066800" cy="1066800"/>
          </a:xfrm>
          <a:prstGeom prst="ellipse">
            <a:avLst/>
          </a:prstGeom>
          <a:solidFill>
            <a:srgbClr val="08122F"/>
          </a:solidFill>
          <a:ln w="38100">
            <a:solidFill>
              <a:srgbClr val="FFB98A"/>
            </a:solidFill>
            <a:prstDash val="solid"/>
          </a:ln>
        </p:spPr>
        <p:txBody>
          <a:bodyPr/>
          <a:lstStyle/>
          <a:p>
            <a:endParaRPr lang="en-US"/>
          </a:p>
        </p:txBody>
      </p:sp>
      <p:sp>
        <p:nvSpPr>
          <p:cNvPr id="13" name="Rectangle 12">
            <a:extLst>
              <a:ext uri="{FF2B5EF4-FFF2-40B4-BE49-F238E27FC236}">
                <a16:creationId xmlns:a16="http://schemas.microsoft.com/office/drawing/2014/main" id="{10889E2A-79DC-4A46-ACBA-36775E8B32FA}"/>
              </a:ext>
            </a:extLst>
          </p:cNvPr>
          <p:cNvSpPr>
            <a:spLocks noGrp="1"/>
          </p:cNvSpPr>
          <p:nvPr/>
        </p:nvSpPr>
        <p:spPr>
          <a:xfrm>
            <a:off x="6649038" y="3842994"/>
            <a:ext cx="952500" cy="228600"/>
          </a:xfrm>
          <a:prstGeom prst="rect">
            <a:avLst/>
          </a:prstGeom>
          <a:noFill/>
          <a:ln w="0">
            <a:noFill/>
            <a:prstDash val="solid"/>
          </a:ln>
        </p:spPr>
        <p:txBody>
          <a:bodyPr lIns="0" tIns="0" rIns="0" bIns="0" anchor="t">
            <a:normAutofit fontScale="86865" lnSpcReduction="20000"/>
          </a:bodyPr>
          <a:lstStyle/>
          <a:p>
            <a:pPr algn="ctr">
              <a:lnSpc>
                <a:spcPct val="105000"/>
              </a:lnSpc>
              <a:buNone/>
              <a:defRPr sz="1800" b="1" i="0">
                <a:solidFill>
                  <a:srgbClr val="FFB98A"/>
                </a:solidFill>
                <a:latin typeface="Aptos"/>
                <a:ea typeface="Aptos"/>
                <a:cs typeface="Aptos"/>
              </a:defRPr>
            </a:pPr>
            <a:r>
              <a:rPr sz="1800" b="1" i="0">
                <a:solidFill>
                  <a:srgbClr val="FFB98A"/>
                </a:solidFill>
                <a:latin typeface="Aptos"/>
                <a:ea typeface="Aptos"/>
                <a:cs typeface="Aptos"/>
              </a:rPr>
              <a:t>MOVE</a:t>
            </a:r>
          </a:p>
        </p:txBody>
      </p:sp>
      <p:sp>
        <p:nvSpPr>
          <p:cNvPr id="14" name="Rectangle 13">
            <a:extLst>
              <a:ext uri="{FF2B5EF4-FFF2-40B4-BE49-F238E27FC236}">
                <a16:creationId xmlns:a16="http://schemas.microsoft.com/office/drawing/2014/main" id="{F81BD3C4-6DDE-4724-AC7F-E838FE0A4326}"/>
              </a:ext>
            </a:extLst>
          </p:cNvPr>
          <p:cNvSpPr>
            <a:spLocks noGrp="1"/>
          </p:cNvSpPr>
          <p:nvPr/>
        </p:nvSpPr>
        <p:spPr>
          <a:xfrm>
            <a:off x="8667749" y="2857500"/>
            <a:ext cx="3068621" cy="1295400"/>
          </a:xfrm>
          <a:prstGeom prst="rect">
            <a:avLst/>
          </a:prstGeom>
          <a:noFill/>
          <a:ln w="0">
            <a:noFill/>
            <a:prstDash val="solid"/>
          </a:ln>
        </p:spPr>
        <p:txBody>
          <a:bodyPr lIns="0" tIns="0" rIns="0" bIns="0" anchor="t">
            <a:normAutofit fontScale="96518"/>
          </a:bodyPr>
          <a:lstStyle/>
          <a:p>
            <a:pPr algn="l">
              <a:lnSpc>
                <a:spcPct val="98000"/>
              </a:lnSpc>
              <a:buNone/>
              <a:defRPr sz="1875" b="1" i="0">
                <a:solidFill>
                  <a:srgbClr val="08122F"/>
                </a:solidFill>
                <a:latin typeface="Aptos"/>
                <a:ea typeface="Aptos"/>
                <a:cs typeface="Aptos"/>
              </a:defRPr>
            </a:pPr>
            <a:r>
              <a:rPr sz="1875" b="1" i="0" dirty="0">
                <a:solidFill>
                  <a:srgbClr val="08122F"/>
                </a:solidFill>
                <a:latin typeface="Aptos"/>
                <a:ea typeface="Aptos"/>
                <a:cs typeface="Aptos"/>
              </a:rPr>
              <a:t>A humanoid robot is not the </a:t>
            </a:r>
            <a:r>
              <a:rPr lang="en-US" sz="1875" b="1" i="0" dirty="0">
                <a:solidFill>
                  <a:srgbClr val="08122F"/>
                </a:solidFill>
                <a:latin typeface="Aptos"/>
                <a:ea typeface="Aptos"/>
                <a:cs typeface="Aptos"/>
              </a:rPr>
              <a:t>final goal</a:t>
            </a:r>
            <a:r>
              <a:rPr sz="1875" b="1" i="0" dirty="0">
                <a:solidFill>
                  <a:srgbClr val="08122F"/>
                </a:solidFill>
                <a:latin typeface="Aptos"/>
                <a:ea typeface="Aptos"/>
                <a:cs typeface="Aptos"/>
              </a:rPr>
              <a:t>.</a:t>
            </a:r>
          </a:p>
          <a:p>
            <a:pPr algn="l">
              <a:lnSpc>
                <a:spcPct val="98000"/>
              </a:lnSpc>
              <a:buNone/>
              <a:defRPr sz="1875" b="1" i="0">
                <a:solidFill>
                  <a:srgbClr val="08122F"/>
                </a:solidFill>
                <a:latin typeface="Aptos"/>
                <a:ea typeface="Aptos"/>
                <a:cs typeface="Aptos"/>
              </a:defRPr>
            </a:pPr>
            <a:r>
              <a:rPr sz="1875" b="1" i="0" dirty="0">
                <a:solidFill>
                  <a:srgbClr val="08122F"/>
                </a:solidFill>
                <a:latin typeface="Aptos"/>
                <a:ea typeface="Aptos"/>
                <a:cs typeface="Aptos"/>
              </a:rPr>
              <a:t>The point is that the workflow can leave the screen.</a:t>
            </a:r>
          </a:p>
        </p:txBody>
      </p:sp>
      <p:sp>
        <p:nvSpPr>
          <p:cNvPr id="15" name="Rounded Rectangle 14">
            <a:extLst>
              <a:ext uri="{FF2B5EF4-FFF2-40B4-BE49-F238E27FC236}">
                <a16:creationId xmlns:a16="http://schemas.microsoft.com/office/drawing/2014/main" id="{D318C7AE-88B6-4775-9E96-DF22C2707975}"/>
              </a:ext>
            </a:extLst>
          </p:cNvPr>
          <p:cNvSpPr>
            <a:spLocks noGrp="1"/>
          </p:cNvSpPr>
          <p:nvPr/>
        </p:nvSpPr>
        <p:spPr>
          <a:xfrm>
            <a:off x="8667750" y="4324350"/>
            <a:ext cx="2286000" cy="47625"/>
          </a:xfrm>
          <a:prstGeom prst="roundRect">
            <a:avLst>
              <a:gd name="adj" fmla="val 40000"/>
            </a:avLst>
          </a:prstGeom>
          <a:solidFill>
            <a:srgbClr val="23D7E6"/>
          </a:solidFill>
          <a:ln w="0">
            <a:noFill/>
            <a:prstDash val="solid"/>
          </a:ln>
        </p:spPr>
        <p:txBody>
          <a:bodyPr/>
          <a:lstStyle/>
          <a:p>
            <a:endParaRPr lang="en-US"/>
          </a:p>
        </p:txBody>
      </p:sp>
      <p:sp>
        <p:nvSpPr>
          <p:cNvPr id="16" name="Rectangle 15">
            <a:extLst>
              <a:ext uri="{FF2B5EF4-FFF2-40B4-BE49-F238E27FC236}">
                <a16:creationId xmlns:a16="http://schemas.microsoft.com/office/drawing/2014/main" id="{2F000D51-8330-48FF-B2FC-FE8BA06AAEA6}"/>
              </a:ext>
            </a:extLst>
          </p:cNvPr>
          <p:cNvSpPr>
            <a:spLocks noGrp="1"/>
          </p:cNvSpPr>
          <p:nvPr/>
        </p:nvSpPr>
        <p:spPr>
          <a:xfrm>
            <a:off x="8667750" y="4686300"/>
            <a:ext cx="2857500" cy="1009650"/>
          </a:xfrm>
          <a:prstGeom prst="rect">
            <a:avLst/>
          </a:prstGeom>
          <a:noFill/>
          <a:ln w="0">
            <a:noFill/>
            <a:prstDash val="solid"/>
          </a:ln>
        </p:spPr>
        <p:txBody>
          <a:bodyPr lIns="0" tIns="0" rIns="0" bIns="0" anchor="t">
            <a:normAutofit fontScale="89252"/>
          </a:bodyPr>
          <a:lstStyle/>
          <a:p>
            <a:pPr algn="l">
              <a:lnSpc>
                <a:spcPct val="105000"/>
              </a:lnSpc>
              <a:buNone/>
              <a:defRPr sz="1650" b="0" i="0">
                <a:solidFill>
                  <a:srgbClr val="4B5A78"/>
                </a:solidFill>
                <a:latin typeface="Aptos"/>
                <a:ea typeface="Aptos"/>
                <a:cs typeface="Aptos"/>
              </a:defRPr>
            </a:pPr>
            <a:r>
              <a:rPr sz="1650" b="0" i="0" dirty="0">
                <a:solidFill>
                  <a:srgbClr val="4B5A78"/>
                </a:solidFill>
                <a:latin typeface="Aptos"/>
                <a:ea typeface="Aptos"/>
                <a:cs typeface="Aptos"/>
              </a:rPr>
              <a:t>Imagine a card that is printed,</a:t>
            </a:r>
          </a:p>
          <a:p>
            <a:pPr algn="l">
              <a:lnSpc>
                <a:spcPct val="105000"/>
              </a:lnSpc>
              <a:buNone/>
              <a:defRPr sz="1650" b="0" i="0">
                <a:solidFill>
                  <a:srgbClr val="4B5A78"/>
                </a:solidFill>
                <a:latin typeface="Aptos"/>
                <a:ea typeface="Aptos"/>
                <a:cs typeface="Aptos"/>
              </a:defRPr>
            </a:pPr>
            <a:r>
              <a:rPr sz="1650" b="0" i="0" dirty="0">
                <a:solidFill>
                  <a:srgbClr val="4B5A78"/>
                </a:solidFill>
                <a:latin typeface="Aptos"/>
                <a:ea typeface="Aptos"/>
                <a:cs typeface="Aptos"/>
              </a:rPr>
              <a:t>placed in an envelope, and mailed</a:t>
            </a:r>
          </a:p>
          <a:p>
            <a:pPr algn="l">
              <a:lnSpc>
                <a:spcPct val="105000"/>
              </a:lnSpc>
              <a:buNone/>
              <a:defRPr sz="1650" b="0" i="0">
                <a:solidFill>
                  <a:srgbClr val="4B5A78"/>
                </a:solidFill>
                <a:latin typeface="Aptos"/>
                <a:ea typeface="Aptos"/>
                <a:cs typeface="Aptos"/>
              </a:defRPr>
            </a:pPr>
            <a:r>
              <a:rPr sz="1650" b="0" i="0" dirty="0">
                <a:solidFill>
                  <a:srgbClr val="4B5A78"/>
                </a:solidFill>
                <a:latin typeface="Aptos"/>
                <a:ea typeface="Aptos"/>
                <a:cs typeface="Aptos"/>
              </a:rPr>
              <a:t>without you driving to the post office.</a:t>
            </a:r>
          </a:p>
        </p:txBody>
      </p:sp>
      <p:sp>
        <p:nvSpPr>
          <p:cNvPr id="17" name="Rectangle 16">
            <a:extLst>
              <a:ext uri="{FF2B5EF4-FFF2-40B4-BE49-F238E27FC236}">
                <a16:creationId xmlns:a16="http://schemas.microsoft.com/office/drawing/2014/main" id="{6AA19635-521C-4472-9FC4-7A3A3DB0A310}"/>
              </a:ext>
            </a:extLst>
          </p:cNvPr>
          <p:cNvSpPr>
            <a:spLocks noGrp="1"/>
          </p:cNvSpPr>
          <p:nvPr/>
        </p:nvSpPr>
        <p:spPr>
          <a:xfrm>
            <a:off x="571500" y="6457950"/>
            <a:ext cx="6477000" cy="171450"/>
          </a:xfrm>
          <a:prstGeom prst="rect">
            <a:avLst/>
          </a:prstGeom>
          <a:noFill/>
          <a:ln w="0">
            <a:noFill/>
            <a:prstDash val="solid"/>
          </a:ln>
        </p:spPr>
        <p:txBody>
          <a:bodyPr lIns="0" tIns="0" rIns="0" bIns="0" anchor="t">
            <a:normAutofit fontScale="95238"/>
          </a:bodyPr>
          <a:lstStyle/>
          <a:p>
            <a:pPr algn="l">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The Past, Present &amp; Future of AI</a:t>
            </a:r>
          </a:p>
        </p:txBody>
      </p:sp>
      <p:sp>
        <p:nvSpPr>
          <p:cNvPr id="18" name="Rectangle 17">
            <a:extLst>
              <a:ext uri="{FF2B5EF4-FFF2-40B4-BE49-F238E27FC236}">
                <a16:creationId xmlns:a16="http://schemas.microsoft.com/office/drawing/2014/main" id="{859585F9-B8A9-47A2-85A9-CC48AC6F1F52}"/>
              </a:ext>
            </a:extLst>
          </p:cNvPr>
          <p:cNvSpPr>
            <a:spLocks noGrp="1"/>
          </p:cNvSpPr>
          <p:nvPr/>
        </p:nvSpPr>
        <p:spPr>
          <a:xfrm>
            <a:off x="11144250" y="6457950"/>
            <a:ext cx="476250" cy="171450"/>
          </a:xfrm>
          <a:prstGeom prst="rect">
            <a:avLst/>
          </a:prstGeom>
          <a:noFill/>
          <a:ln w="0">
            <a:noFill/>
            <a:prstDash val="solid"/>
          </a:ln>
        </p:spPr>
        <p:txBody>
          <a:bodyPr lIns="0" tIns="0" rIns="0" bIns="0" anchor="t">
            <a:normAutofit fontScale="95238"/>
          </a:bodyPr>
          <a:lstStyle/>
          <a:p>
            <a:pPr algn="r">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06</a:t>
            </a:r>
          </a:p>
        </p:txBody>
      </p:sp>
    </p:spTree>
    <p:extLst>
      <p:ext uri="{BB962C8B-B14F-4D97-AF65-F5344CB8AC3E}">
        <p14:creationId xmlns:p14="http://schemas.microsoft.com/office/powerpoint/2010/main" val="1346086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F737656-AED7-4F8E-ADF5-ABA7279958A6}"/>
              </a:ext>
            </a:extLst>
          </p:cNvPr>
          <p:cNvSpPr>
            <a:spLocks noGrp="1"/>
          </p:cNvSpPr>
          <p:nvPr/>
        </p:nvSpPr>
        <p:spPr>
          <a:xfrm>
            <a:off x="609600" y="400050"/>
            <a:ext cx="666750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A5004F"/>
                </a:solidFill>
                <a:latin typeface="Aptos Display"/>
                <a:ea typeface="Aptos Display"/>
                <a:cs typeface="Aptos Display"/>
              </a:defRPr>
            </a:pPr>
            <a:r>
              <a:rPr sz="1200" b="1" i="0">
                <a:solidFill>
                  <a:srgbClr val="A5004F"/>
                </a:solidFill>
                <a:latin typeface="Aptos Display"/>
                <a:ea typeface="Aptos Display"/>
                <a:cs typeface="Aptos Display"/>
              </a:rPr>
              <a:t>ONE HUMAN STORY</a:t>
            </a:r>
          </a:p>
        </p:txBody>
      </p:sp>
      <p:sp>
        <p:nvSpPr>
          <p:cNvPr id="2" name="Rectangle 1">
            <a:extLst>
              <a:ext uri="{FF2B5EF4-FFF2-40B4-BE49-F238E27FC236}">
                <a16:creationId xmlns:a16="http://schemas.microsoft.com/office/drawing/2014/main" id="{9C0F28F5-13A4-4653-8486-E373C078DD84}"/>
              </a:ext>
            </a:extLst>
          </p:cNvPr>
          <p:cNvSpPr>
            <a:spLocks noGrp="1"/>
          </p:cNvSpPr>
          <p:nvPr/>
        </p:nvSpPr>
        <p:spPr>
          <a:xfrm>
            <a:off x="609600" y="742950"/>
            <a:ext cx="10477500" cy="704850"/>
          </a:xfrm>
          <a:prstGeom prst="rect">
            <a:avLst/>
          </a:prstGeom>
          <a:noFill/>
          <a:ln w="0">
            <a:noFill/>
            <a:prstDash val="solid"/>
          </a:ln>
        </p:spPr>
        <p:txBody>
          <a:bodyPr lIns="0" tIns="0" rIns="0" bIns="0" anchor="t">
            <a:normAutofit/>
          </a:bodyPr>
          <a:lstStyle/>
          <a:p>
            <a:pPr algn="l">
              <a:lnSpc>
                <a:spcPct val="92000"/>
              </a:lnSpc>
              <a:buNone/>
              <a:defRPr sz="3150" b="1" i="0">
                <a:solidFill>
                  <a:srgbClr val="08122F"/>
                </a:solidFill>
                <a:latin typeface="Aptos Display"/>
                <a:ea typeface="Aptos Display"/>
                <a:cs typeface="Aptos Display"/>
              </a:defRPr>
            </a:pPr>
            <a:r>
              <a:rPr sz="3150" b="1" i="0" dirty="0">
                <a:solidFill>
                  <a:srgbClr val="08122F"/>
                </a:solidFill>
                <a:latin typeface="Aptos Display"/>
                <a:ea typeface="Aptos Display"/>
                <a:cs typeface="Aptos Display"/>
              </a:rPr>
              <a:t>A grandfather wants to congratulate his grandson</a:t>
            </a:r>
          </a:p>
        </p:txBody>
      </p:sp>
      <p:sp>
        <p:nvSpPr>
          <p:cNvPr id="3" name="Rounded Rectangle 2">
            <a:extLst>
              <a:ext uri="{FF2B5EF4-FFF2-40B4-BE49-F238E27FC236}">
                <a16:creationId xmlns:a16="http://schemas.microsoft.com/office/drawing/2014/main" id="{E3B75596-E0B3-4CDB-AE99-858A2F49DCFF}"/>
              </a:ext>
            </a:extLst>
          </p:cNvPr>
          <p:cNvSpPr>
            <a:spLocks noGrp="1"/>
          </p:cNvSpPr>
          <p:nvPr/>
        </p:nvSpPr>
        <p:spPr>
          <a:xfrm>
            <a:off x="609600" y="1581150"/>
            <a:ext cx="1123950" cy="47625"/>
          </a:xfrm>
          <a:prstGeom prst="roundRect">
            <a:avLst>
              <a:gd name="adj" fmla="val 40000"/>
            </a:avLst>
          </a:prstGeom>
          <a:solidFill>
            <a:srgbClr val="2200B8"/>
          </a:solidFill>
          <a:ln w="0">
            <a:noFill/>
            <a:prstDash val="solid"/>
          </a:ln>
        </p:spPr>
        <p:txBody>
          <a:bodyPr/>
          <a:lstStyle/>
          <a:p>
            <a:endParaRPr lang="en-US"/>
          </a:p>
        </p:txBody>
      </p:sp>
      <p:sp>
        <p:nvSpPr>
          <p:cNvPr id="4" name="Rectangle 3">
            <a:extLst>
              <a:ext uri="{FF2B5EF4-FFF2-40B4-BE49-F238E27FC236}">
                <a16:creationId xmlns:a16="http://schemas.microsoft.com/office/drawing/2014/main" id="{83EF8B98-B508-48BC-AEF7-CB5EA00C85F0}"/>
              </a:ext>
            </a:extLst>
          </p:cNvPr>
          <p:cNvSpPr>
            <a:spLocks noGrp="1"/>
          </p:cNvSpPr>
          <p:nvPr/>
        </p:nvSpPr>
        <p:spPr>
          <a:xfrm>
            <a:off x="609600" y="1809750"/>
            <a:ext cx="9906000" cy="38100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He has one goal: make the message feel personal and meaningful.</a:t>
            </a:r>
          </a:p>
        </p:txBody>
      </p:sp>
      <p:sp>
        <p:nvSpPr>
          <p:cNvPr id="5" name="Rounded Rectangle 4">
            <a:extLst>
              <a:ext uri="{FF2B5EF4-FFF2-40B4-BE49-F238E27FC236}">
                <a16:creationId xmlns:a16="http://schemas.microsoft.com/office/drawing/2014/main" id="{D1D65619-A1E0-491F-BB5F-528B0306B667}"/>
              </a:ext>
            </a:extLst>
          </p:cNvPr>
          <p:cNvSpPr>
            <a:spLocks noGrp="1"/>
          </p:cNvSpPr>
          <p:nvPr/>
        </p:nvSpPr>
        <p:spPr>
          <a:xfrm>
            <a:off x="723900" y="2628900"/>
            <a:ext cx="4514850" cy="2724150"/>
          </a:xfrm>
          <a:prstGeom prst="roundRect">
            <a:avLst>
              <a:gd name="adj" fmla="val 8392"/>
            </a:avLst>
          </a:prstGeom>
          <a:solidFill>
            <a:srgbClr val="2200B8"/>
          </a:solidFill>
          <a:ln w="0">
            <a:noFill/>
            <a:prstDash val="solid"/>
          </a:ln>
        </p:spPr>
        <p:txBody>
          <a:bodyPr/>
          <a:lstStyle/>
          <a:p>
            <a:endParaRPr lang="en-US"/>
          </a:p>
        </p:txBody>
      </p:sp>
      <p:sp>
        <p:nvSpPr>
          <p:cNvPr id="6" name="Rectangle 5">
            <a:extLst>
              <a:ext uri="{FF2B5EF4-FFF2-40B4-BE49-F238E27FC236}">
                <a16:creationId xmlns:a16="http://schemas.microsoft.com/office/drawing/2014/main" id="{7A84F881-3600-4ECA-A729-1BED5C987B15}"/>
              </a:ext>
            </a:extLst>
          </p:cNvPr>
          <p:cNvSpPr>
            <a:spLocks noGrp="1"/>
          </p:cNvSpPr>
          <p:nvPr/>
        </p:nvSpPr>
        <p:spPr>
          <a:xfrm>
            <a:off x="1066800" y="2990850"/>
            <a:ext cx="3143250" cy="247650"/>
          </a:xfrm>
          <a:prstGeom prst="rect">
            <a:avLst/>
          </a:prstGeom>
          <a:noFill/>
          <a:ln w="0">
            <a:noFill/>
            <a:prstDash val="solid"/>
          </a:ln>
        </p:spPr>
        <p:txBody>
          <a:bodyPr lIns="0" tIns="0" rIns="0" bIns="0" anchor="t">
            <a:normAutofit/>
          </a:bodyPr>
          <a:lstStyle/>
          <a:p>
            <a:pPr algn="l">
              <a:lnSpc>
                <a:spcPct val="105000"/>
              </a:lnSpc>
              <a:buNone/>
              <a:defRPr sz="1350" b="1" i="0">
                <a:solidFill>
                  <a:srgbClr val="23D7E6"/>
                </a:solidFill>
                <a:latin typeface="Aptos"/>
                <a:ea typeface="Aptos"/>
                <a:cs typeface="Aptos"/>
              </a:defRPr>
            </a:pPr>
            <a:r>
              <a:rPr sz="1350" b="1" i="0">
                <a:solidFill>
                  <a:srgbClr val="23D7E6"/>
                </a:solidFill>
                <a:latin typeface="Aptos"/>
                <a:ea typeface="Aptos"/>
                <a:cs typeface="Aptos"/>
              </a:rPr>
              <a:t>CONGRATULATIONS</a:t>
            </a:r>
          </a:p>
        </p:txBody>
      </p:sp>
      <p:sp>
        <p:nvSpPr>
          <p:cNvPr id="7" name="Rectangle 6">
            <a:extLst>
              <a:ext uri="{FF2B5EF4-FFF2-40B4-BE49-F238E27FC236}">
                <a16:creationId xmlns:a16="http://schemas.microsoft.com/office/drawing/2014/main" id="{3779C95A-3C1C-4DA4-8AFB-DC2B07526B22}"/>
              </a:ext>
            </a:extLst>
          </p:cNvPr>
          <p:cNvSpPr>
            <a:spLocks noGrp="1"/>
          </p:cNvSpPr>
          <p:nvPr/>
        </p:nvSpPr>
        <p:spPr>
          <a:xfrm>
            <a:off x="1066800" y="3429000"/>
            <a:ext cx="3714750" cy="1314450"/>
          </a:xfrm>
          <a:prstGeom prst="rect">
            <a:avLst/>
          </a:prstGeom>
          <a:noFill/>
          <a:ln w="0">
            <a:noFill/>
            <a:prstDash val="solid"/>
          </a:ln>
        </p:spPr>
        <p:txBody>
          <a:bodyPr lIns="0" tIns="0" rIns="0" bIns="0" anchor="t">
            <a:normAutofit/>
          </a:bodyPr>
          <a:lstStyle/>
          <a:p>
            <a:pPr algn="l">
              <a:lnSpc>
                <a:spcPct val="92000"/>
              </a:lnSpc>
              <a:buNone/>
              <a:defRPr sz="2550" b="1" i="0">
                <a:solidFill>
                  <a:srgbClr val="FFFFFF"/>
                </a:solidFill>
                <a:latin typeface="Aptos"/>
                <a:ea typeface="Aptos"/>
                <a:cs typeface="Aptos"/>
              </a:defRPr>
            </a:pPr>
            <a:r>
              <a:rPr sz="2550" b="1" i="0">
                <a:solidFill>
                  <a:srgbClr val="FFFFFF"/>
                </a:solidFill>
                <a:latin typeface="Aptos"/>
                <a:ea typeface="Aptos"/>
                <a:cs typeface="Aptos"/>
              </a:rPr>
              <a:t>To my grandson</a:t>
            </a:r>
          </a:p>
          <a:p>
            <a:pPr algn="l">
              <a:lnSpc>
                <a:spcPct val="92000"/>
              </a:lnSpc>
              <a:buNone/>
              <a:defRPr sz="2550" b="1" i="0">
                <a:solidFill>
                  <a:srgbClr val="FFFFFF"/>
                </a:solidFill>
                <a:latin typeface="Aptos"/>
                <a:ea typeface="Aptos"/>
                <a:cs typeface="Aptos"/>
              </a:defRPr>
            </a:pPr>
            <a:r>
              <a:rPr sz="2550" b="1" i="0">
                <a:solidFill>
                  <a:srgbClr val="FFFFFF"/>
                </a:solidFill>
                <a:latin typeface="Aptos"/>
                <a:ea typeface="Aptos"/>
                <a:cs typeface="Aptos"/>
              </a:rPr>
              <a:t>on graduating from</a:t>
            </a:r>
          </a:p>
          <a:p>
            <a:pPr algn="l">
              <a:lnSpc>
                <a:spcPct val="92000"/>
              </a:lnSpc>
              <a:buNone/>
              <a:defRPr sz="2550" b="1" i="0">
                <a:solidFill>
                  <a:srgbClr val="FFFFFF"/>
                </a:solidFill>
                <a:latin typeface="Aptos"/>
                <a:ea typeface="Aptos"/>
                <a:cs typeface="Aptos"/>
              </a:defRPr>
            </a:pPr>
            <a:r>
              <a:rPr sz="2550" b="1" i="0">
                <a:solidFill>
                  <a:srgbClr val="FFFFFF"/>
                </a:solidFill>
                <a:latin typeface="Aptos"/>
                <a:ea typeface="Aptos"/>
                <a:cs typeface="Aptos"/>
              </a:rPr>
              <a:t>Andover High School</a:t>
            </a:r>
          </a:p>
        </p:txBody>
      </p:sp>
      <p:sp>
        <p:nvSpPr>
          <p:cNvPr id="8" name="Rectangle 7">
            <a:extLst>
              <a:ext uri="{FF2B5EF4-FFF2-40B4-BE49-F238E27FC236}">
                <a16:creationId xmlns:a16="http://schemas.microsoft.com/office/drawing/2014/main" id="{78AD225E-7E2F-425B-B588-29EC74E2A20E}"/>
              </a:ext>
            </a:extLst>
          </p:cNvPr>
          <p:cNvSpPr>
            <a:spLocks noGrp="1"/>
          </p:cNvSpPr>
          <p:nvPr/>
        </p:nvSpPr>
        <p:spPr>
          <a:xfrm>
            <a:off x="1066800" y="4914900"/>
            <a:ext cx="3619500" cy="247650"/>
          </a:xfrm>
          <a:prstGeom prst="rect">
            <a:avLst/>
          </a:prstGeom>
          <a:noFill/>
          <a:ln w="0">
            <a:noFill/>
            <a:prstDash val="solid"/>
          </a:ln>
        </p:spPr>
        <p:txBody>
          <a:bodyPr lIns="0" tIns="0" rIns="0" bIns="0" anchor="t">
            <a:normAutofit/>
          </a:bodyPr>
          <a:lstStyle/>
          <a:p>
            <a:pPr algn="l">
              <a:lnSpc>
                <a:spcPct val="105000"/>
              </a:lnSpc>
              <a:buNone/>
              <a:defRPr sz="1500" b="0" i="0">
                <a:solidFill>
                  <a:srgbClr val="9AFCFF"/>
                </a:solidFill>
                <a:latin typeface="Aptos"/>
                <a:ea typeface="Aptos"/>
                <a:cs typeface="Aptos"/>
              </a:defRPr>
            </a:pPr>
            <a:r>
              <a:rPr sz="1500" b="0" i="0">
                <a:solidFill>
                  <a:srgbClr val="9AFCFF"/>
                </a:solidFill>
                <a:latin typeface="Aptos"/>
                <a:ea typeface="Aptos"/>
                <a:cs typeface="Aptos"/>
              </a:rPr>
              <a:t>A small act can carry a lot of love.</a:t>
            </a:r>
          </a:p>
        </p:txBody>
      </p:sp>
      <p:sp>
        <p:nvSpPr>
          <p:cNvPr id="9" name="Rectangle 8">
            <a:extLst>
              <a:ext uri="{FF2B5EF4-FFF2-40B4-BE49-F238E27FC236}">
                <a16:creationId xmlns:a16="http://schemas.microsoft.com/office/drawing/2014/main" id="{9C6BBFE6-058D-4A7D-96E2-585C44E386F7}"/>
              </a:ext>
            </a:extLst>
          </p:cNvPr>
          <p:cNvSpPr>
            <a:spLocks noGrp="1"/>
          </p:cNvSpPr>
          <p:nvPr/>
        </p:nvSpPr>
        <p:spPr>
          <a:xfrm>
            <a:off x="6591300" y="3009900"/>
            <a:ext cx="3714750" cy="800100"/>
          </a:xfrm>
          <a:prstGeom prst="rect">
            <a:avLst/>
          </a:prstGeom>
          <a:noFill/>
          <a:ln w="0">
            <a:noFill/>
            <a:prstDash val="solid"/>
          </a:ln>
        </p:spPr>
        <p:txBody>
          <a:bodyPr lIns="0" tIns="0" rIns="0" bIns="0" anchor="t">
            <a:normAutofit fontScale="88934" lnSpcReduction="20000"/>
          </a:bodyPr>
          <a:lstStyle/>
          <a:p>
            <a:pPr algn="l">
              <a:lnSpc>
                <a:spcPct val="94000"/>
              </a:lnSpc>
              <a:buNone/>
              <a:defRPr sz="2550" b="1" i="0">
                <a:solidFill>
                  <a:srgbClr val="08122F"/>
                </a:solidFill>
                <a:latin typeface="Aptos"/>
                <a:ea typeface="Aptos"/>
                <a:cs typeface="Aptos"/>
              </a:defRPr>
            </a:pPr>
            <a:r>
              <a:rPr sz="2550" b="1" i="0">
                <a:solidFill>
                  <a:srgbClr val="08122F"/>
                </a:solidFill>
                <a:latin typeface="Aptos"/>
                <a:ea typeface="Aptos"/>
                <a:cs typeface="Aptos"/>
              </a:rPr>
              <a:t>The message stays the same.</a:t>
            </a:r>
          </a:p>
          <a:p>
            <a:pPr algn="l">
              <a:lnSpc>
                <a:spcPct val="94000"/>
              </a:lnSpc>
              <a:buNone/>
              <a:defRPr sz="2550" b="1" i="0">
                <a:solidFill>
                  <a:srgbClr val="08122F"/>
                </a:solidFill>
                <a:latin typeface="Aptos"/>
                <a:ea typeface="Aptos"/>
                <a:cs typeface="Aptos"/>
              </a:defRPr>
            </a:pPr>
            <a:r>
              <a:rPr sz="2550" b="1" i="0">
                <a:solidFill>
                  <a:srgbClr val="08122F"/>
                </a:solidFill>
                <a:latin typeface="Aptos"/>
                <a:ea typeface="Aptos"/>
                <a:cs typeface="Aptos"/>
              </a:rPr>
              <a:t>The AI’s role changes.</a:t>
            </a:r>
          </a:p>
        </p:txBody>
      </p:sp>
      <p:sp>
        <p:nvSpPr>
          <p:cNvPr id="10" name="Rectangle 9">
            <a:extLst>
              <a:ext uri="{FF2B5EF4-FFF2-40B4-BE49-F238E27FC236}">
                <a16:creationId xmlns:a16="http://schemas.microsoft.com/office/drawing/2014/main" id="{76A504DD-6942-4BF4-833B-6598200647D1}"/>
              </a:ext>
            </a:extLst>
          </p:cNvPr>
          <p:cNvSpPr>
            <a:spLocks noGrp="1"/>
          </p:cNvSpPr>
          <p:nvPr/>
        </p:nvSpPr>
        <p:spPr>
          <a:xfrm>
            <a:off x="6591300" y="4343400"/>
            <a:ext cx="1143000" cy="247650"/>
          </a:xfrm>
          <a:prstGeom prst="rect">
            <a:avLst/>
          </a:prstGeom>
          <a:noFill/>
          <a:ln w="0">
            <a:noFill/>
            <a:prstDash val="solid"/>
          </a:ln>
        </p:spPr>
        <p:txBody>
          <a:bodyPr lIns="0" tIns="0" rIns="0" bIns="0" anchor="t">
            <a:normAutofit/>
          </a:bodyPr>
          <a:lstStyle/>
          <a:p>
            <a:pPr algn="l">
              <a:lnSpc>
                <a:spcPct val="105000"/>
              </a:lnSpc>
              <a:buNone/>
              <a:defRPr sz="1500" b="1" i="0">
                <a:solidFill>
                  <a:srgbClr val="A5004F"/>
                </a:solidFill>
                <a:latin typeface="Aptos"/>
                <a:ea typeface="Aptos"/>
                <a:cs typeface="Aptos"/>
              </a:defRPr>
            </a:pPr>
            <a:r>
              <a:rPr sz="1500" b="1" i="0">
                <a:solidFill>
                  <a:srgbClr val="A5004F"/>
                </a:solidFill>
                <a:latin typeface="Aptos"/>
                <a:ea typeface="Aptos"/>
                <a:cs typeface="Aptos"/>
              </a:rPr>
              <a:t>Past</a:t>
            </a:r>
          </a:p>
        </p:txBody>
      </p:sp>
      <p:sp>
        <p:nvSpPr>
          <p:cNvPr id="11" name="Rectangle 10">
            <a:extLst>
              <a:ext uri="{FF2B5EF4-FFF2-40B4-BE49-F238E27FC236}">
                <a16:creationId xmlns:a16="http://schemas.microsoft.com/office/drawing/2014/main" id="{E2CD0D60-095F-4DDF-B9FC-A30FD96D3D63}"/>
              </a:ext>
            </a:extLst>
          </p:cNvPr>
          <p:cNvSpPr>
            <a:spLocks noGrp="1"/>
          </p:cNvSpPr>
          <p:nvPr/>
        </p:nvSpPr>
        <p:spPr>
          <a:xfrm>
            <a:off x="7867650" y="4343400"/>
            <a:ext cx="2476500" cy="247650"/>
          </a:xfrm>
          <a:prstGeom prst="rect">
            <a:avLst/>
          </a:prstGeom>
          <a:noFill/>
          <a:ln w="0">
            <a:noFill/>
            <a:prstDash val="solid"/>
          </a:ln>
        </p:spPr>
        <p:txBody>
          <a:bodyPr lIns="0" tIns="0" rIns="0" bIns="0" anchor="t">
            <a:normAutofit fontScale="93795"/>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write the email</a:t>
            </a:r>
          </a:p>
        </p:txBody>
      </p:sp>
      <p:sp>
        <p:nvSpPr>
          <p:cNvPr id="12" name="Rectangle 11">
            <a:extLst>
              <a:ext uri="{FF2B5EF4-FFF2-40B4-BE49-F238E27FC236}">
                <a16:creationId xmlns:a16="http://schemas.microsoft.com/office/drawing/2014/main" id="{239BBAB3-7E57-410A-BB60-B1B7555E67DA}"/>
              </a:ext>
            </a:extLst>
          </p:cNvPr>
          <p:cNvSpPr>
            <a:spLocks noGrp="1"/>
          </p:cNvSpPr>
          <p:nvPr/>
        </p:nvSpPr>
        <p:spPr>
          <a:xfrm>
            <a:off x="6591300" y="4762500"/>
            <a:ext cx="1143000" cy="247650"/>
          </a:xfrm>
          <a:prstGeom prst="rect">
            <a:avLst/>
          </a:prstGeom>
          <a:noFill/>
          <a:ln w="0">
            <a:noFill/>
            <a:prstDash val="solid"/>
          </a:ln>
        </p:spPr>
        <p:txBody>
          <a:bodyPr lIns="0" tIns="0" rIns="0" bIns="0" anchor="t">
            <a:normAutofit/>
          </a:bodyPr>
          <a:lstStyle/>
          <a:p>
            <a:pPr algn="l">
              <a:lnSpc>
                <a:spcPct val="105000"/>
              </a:lnSpc>
              <a:buNone/>
              <a:defRPr sz="1500" b="1" i="0">
                <a:solidFill>
                  <a:srgbClr val="2200B8"/>
                </a:solidFill>
                <a:latin typeface="Aptos"/>
                <a:ea typeface="Aptos"/>
                <a:cs typeface="Aptos"/>
              </a:defRPr>
            </a:pPr>
            <a:r>
              <a:rPr sz="1500" b="1" i="0">
                <a:solidFill>
                  <a:srgbClr val="2200B8"/>
                </a:solidFill>
                <a:latin typeface="Aptos"/>
                <a:ea typeface="Aptos"/>
                <a:cs typeface="Aptos"/>
              </a:rPr>
              <a:t>Present</a:t>
            </a:r>
          </a:p>
        </p:txBody>
      </p:sp>
      <p:sp>
        <p:nvSpPr>
          <p:cNvPr id="13" name="Rectangle 12">
            <a:extLst>
              <a:ext uri="{FF2B5EF4-FFF2-40B4-BE49-F238E27FC236}">
                <a16:creationId xmlns:a16="http://schemas.microsoft.com/office/drawing/2014/main" id="{5E3E85E7-C2B1-4085-83EE-160388F1CD67}"/>
              </a:ext>
            </a:extLst>
          </p:cNvPr>
          <p:cNvSpPr>
            <a:spLocks noGrp="1"/>
          </p:cNvSpPr>
          <p:nvPr/>
        </p:nvSpPr>
        <p:spPr>
          <a:xfrm>
            <a:off x="7867650" y="4762500"/>
            <a:ext cx="2476500" cy="247650"/>
          </a:xfrm>
          <a:prstGeom prst="rect">
            <a:avLst/>
          </a:prstGeom>
          <a:noFill/>
          <a:ln w="0">
            <a:noFill/>
            <a:prstDash val="solid"/>
          </a:ln>
        </p:spPr>
        <p:txBody>
          <a:bodyPr lIns="0" tIns="0" rIns="0" bIns="0" anchor="t">
            <a:normAutofit fontScale="93795"/>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send the email</a:t>
            </a:r>
          </a:p>
        </p:txBody>
      </p:sp>
      <p:sp>
        <p:nvSpPr>
          <p:cNvPr id="14" name="Rectangle 13">
            <a:extLst>
              <a:ext uri="{FF2B5EF4-FFF2-40B4-BE49-F238E27FC236}">
                <a16:creationId xmlns:a16="http://schemas.microsoft.com/office/drawing/2014/main" id="{41EF8371-FEED-4C08-8DC6-3CC2535B192A}"/>
              </a:ext>
            </a:extLst>
          </p:cNvPr>
          <p:cNvSpPr>
            <a:spLocks noGrp="1"/>
          </p:cNvSpPr>
          <p:nvPr/>
        </p:nvSpPr>
        <p:spPr>
          <a:xfrm>
            <a:off x="6591300" y="5181600"/>
            <a:ext cx="1143000" cy="247650"/>
          </a:xfrm>
          <a:prstGeom prst="rect">
            <a:avLst/>
          </a:prstGeom>
          <a:noFill/>
          <a:ln w="0">
            <a:noFill/>
            <a:prstDash val="solid"/>
          </a:ln>
        </p:spPr>
        <p:txBody>
          <a:bodyPr lIns="0" tIns="0" rIns="0" bIns="0" anchor="t">
            <a:normAutofit/>
          </a:bodyPr>
          <a:lstStyle/>
          <a:p>
            <a:pPr algn="l">
              <a:lnSpc>
                <a:spcPct val="105000"/>
              </a:lnSpc>
              <a:buNone/>
              <a:defRPr sz="1500" b="1" i="0">
                <a:solidFill>
                  <a:srgbClr val="B0D65A"/>
                </a:solidFill>
                <a:latin typeface="Aptos"/>
                <a:ea typeface="Aptos"/>
                <a:cs typeface="Aptos"/>
              </a:defRPr>
            </a:pPr>
            <a:r>
              <a:rPr sz="1500" b="1" i="0">
                <a:solidFill>
                  <a:srgbClr val="B0D65A"/>
                </a:solidFill>
                <a:latin typeface="Aptos"/>
                <a:ea typeface="Aptos"/>
                <a:cs typeface="Aptos"/>
              </a:rPr>
              <a:t>Future</a:t>
            </a:r>
          </a:p>
        </p:txBody>
      </p:sp>
      <p:sp>
        <p:nvSpPr>
          <p:cNvPr id="15" name="Rectangle 14">
            <a:extLst>
              <a:ext uri="{FF2B5EF4-FFF2-40B4-BE49-F238E27FC236}">
                <a16:creationId xmlns:a16="http://schemas.microsoft.com/office/drawing/2014/main" id="{DF375E7D-66B5-40A5-A5BB-AF67A7D5A57E}"/>
              </a:ext>
            </a:extLst>
          </p:cNvPr>
          <p:cNvSpPr>
            <a:spLocks noGrp="1"/>
          </p:cNvSpPr>
          <p:nvPr/>
        </p:nvSpPr>
        <p:spPr>
          <a:xfrm>
            <a:off x="7867650" y="5181600"/>
            <a:ext cx="3048000" cy="247650"/>
          </a:xfrm>
          <a:prstGeom prst="rect">
            <a:avLst/>
          </a:prstGeom>
          <a:noFill/>
          <a:ln w="0">
            <a:noFill/>
            <a:prstDash val="solid"/>
          </a:ln>
        </p:spPr>
        <p:txBody>
          <a:bodyPr lIns="0" tIns="0" rIns="0" bIns="0" anchor="t">
            <a:normAutofit fontScale="93795"/>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print + mail the card</a:t>
            </a:r>
          </a:p>
        </p:txBody>
      </p:sp>
      <p:sp>
        <p:nvSpPr>
          <p:cNvPr id="16" name="Rectangle 15">
            <a:extLst>
              <a:ext uri="{FF2B5EF4-FFF2-40B4-BE49-F238E27FC236}">
                <a16:creationId xmlns:a16="http://schemas.microsoft.com/office/drawing/2014/main" id="{72E2E599-499C-4975-B427-B0B710295BFC}"/>
              </a:ext>
            </a:extLst>
          </p:cNvPr>
          <p:cNvSpPr>
            <a:spLocks noGrp="1"/>
          </p:cNvSpPr>
          <p:nvPr/>
        </p:nvSpPr>
        <p:spPr>
          <a:xfrm>
            <a:off x="571500" y="6457950"/>
            <a:ext cx="6477000" cy="171450"/>
          </a:xfrm>
          <a:prstGeom prst="rect">
            <a:avLst/>
          </a:prstGeom>
          <a:noFill/>
          <a:ln w="0">
            <a:noFill/>
            <a:prstDash val="solid"/>
          </a:ln>
        </p:spPr>
        <p:txBody>
          <a:bodyPr lIns="0" tIns="0" rIns="0" bIns="0" anchor="t">
            <a:normAutofit fontScale="95238"/>
          </a:bodyPr>
          <a:lstStyle/>
          <a:p>
            <a:pPr algn="l">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The Past, Present &amp; Future of AI</a:t>
            </a:r>
          </a:p>
        </p:txBody>
      </p:sp>
      <p:sp>
        <p:nvSpPr>
          <p:cNvPr id="17" name="Rectangle 16">
            <a:extLst>
              <a:ext uri="{FF2B5EF4-FFF2-40B4-BE49-F238E27FC236}">
                <a16:creationId xmlns:a16="http://schemas.microsoft.com/office/drawing/2014/main" id="{784EE967-18FF-43D5-A357-5CC21715AA37}"/>
              </a:ext>
            </a:extLst>
          </p:cNvPr>
          <p:cNvSpPr>
            <a:spLocks noGrp="1"/>
          </p:cNvSpPr>
          <p:nvPr/>
        </p:nvSpPr>
        <p:spPr>
          <a:xfrm>
            <a:off x="11144250" y="6457950"/>
            <a:ext cx="476250" cy="171450"/>
          </a:xfrm>
          <a:prstGeom prst="rect">
            <a:avLst/>
          </a:prstGeom>
          <a:noFill/>
          <a:ln w="0">
            <a:noFill/>
            <a:prstDash val="solid"/>
          </a:ln>
        </p:spPr>
        <p:txBody>
          <a:bodyPr lIns="0" tIns="0" rIns="0" bIns="0" anchor="t">
            <a:normAutofit fontScale="95238"/>
          </a:bodyPr>
          <a:lstStyle/>
          <a:p>
            <a:pPr algn="r">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07</a:t>
            </a:r>
          </a:p>
        </p:txBody>
      </p:sp>
    </p:spTree>
    <p:extLst>
      <p:ext uri="{BB962C8B-B14F-4D97-AF65-F5344CB8AC3E}">
        <p14:creationId xmlns:p14="http://schemas.microsoft.com/office/powerpoint/2010/main" val="1057865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F8D3DE31-F81C-4059-AB1C-9570E0C0A87B}"/>
              </a:ext>
            </a:extLst>
          </p:cNvPr>
          <p:cNvSpPr>
            <a:spLocks noGrp="1"/>
          </p:cNvSpPr>
          <p:nvPr/>
        </p:nvSpPr>
        <p:spPr>
          <a:xfrm>
            <a:off x="609600" y="400050"/>
            <a:ext cx="666750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A5004F"/>
                </a:solidFill>
                <a:latin typeface="Aptos Display"/>
                <a:ea typeface="Aptos Display"/>
                <a:cs typeface="Aptos Display"/>
              </a:defRPr>
            </a:pPr>
            <a:r>
              <a:rPr sz="1200" b="1" i="0">
                <a:solidFill>
                  <a:srgbClr val="A5004F"/>
                </a:solidFill>
                <a:latin typeface="Aptos Display"/>
                <a:ea typeface="Aptos Display"/>
                <a:cs typeface="Aptos Display"/>
              </a:rPr>
              <a:t>SAME REQUEST, DIFFERENT ERA</a:t>
            </a:r>
          </a:p>
        </p:txBody>
      </p:sp>
      <p:sp>
        <p:nvSpPr>
          <p:cNvPr id="2" name="Rectangle 1">
            <a:extLst>
              <a:ext uri="{FF2B5EF4-FFF2-40B4-BE49-F238E27FC236}">
                <a16:creationId xmlns:a16="http://schemas.microsoft.com/office/drawing/2014/main" id="{736C1DC4-347B-4ABA-B7B2-E939E90A3CD0}"/>
              </a:ext>
            </a:extLst>
          </p:cNvPr>
          <p:cNvSpPr>
            <a:spLocks noGrp="1"/>
          </p:cNvSpPr>
          <p:nvPr/>
        </p:nvSpPr>
        <p:spPr>
          <a:xfrm>
            <a:off x="609600" y="742950"/>
            <a:ext cx="10287000" cy="704850"/>
          </a:xfrm>
          <a:prstGeom prst="rect">
            <a:avLst/>
          </a:prstGeom>
          <a:noFill/>
          <a:ln w="0">
            <a:noFill/>
            <a:prstDash val="solid"/>
          </a:ln>
        </p:spPr>
        <p:txBody>
          <a:bodyPr lIns="0" tIns="0" rIns="0" bIns="0" anchor="t">
            <a:normAutofit fontScale="92858"/>
          </a:bodyPr>
          <a:lstStyle/>
          <a:p>
            <a:pPr algn="l">
              <a:lnSpc>
                <a:spcPct val="92000"/>
              </a:lnSpc>
              <a:buNone/>
              <a:defRPr sz="3150" b="1" i="0">
                <a:solidFill>
                  <a:srgbClr val="08122F"/>
                </a:solidFill>
                <a:latin typeface="Aptos Display"/>
                <a:ea typeface="Aptos Display"/>
                <a:cs typeface="Aptos Display"/>
              </a:defRPr>
            </a:pPr>
            <a:endParaRPr sz="3150" b="1" i="0" dirty="0">
              <a:solidFill>
                <a:srgbClr val="08122F"/>
              </a:solidFill>
              <a:latin typeface="Aptos Display"/>
              <a:ea typeface="Aptos Display"/>
              <a:cs typeface="Aptos Display"/>
            </a:endParaRPr>
          </a:p>
        </p:txBody>
      </p:sp>
      <p:sp>
        <p:nvSpPr>
          <p:cNvPr id="4" name="Rectangle 3">
            <a:extLst>
              <a:ext uri="{FF2B5EF4-FFF2-40B4-BE49-F238E27FC236}">
                <a16:creationId xmlns:a16="http://schemas.microsoft.com/office/drawing/2014/main" id="{6D1BF0D5-078C-48F5-972A-CC2663B90E2B}"/>
              </a:ext>
            </a:extLst>
          </p:cNvPr>
          <p:cNvSpPr>
            <a:spLocks noGrp="1"/>
          </p:cNvSpPr>
          <p:nvPr/>
        </p:nvSpPr>
        <p:spPr>
          <a:xfrm>
            <a:off x="609600" y="1809750"/>
            <a:ext cx="10001250" cy="38100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endParaRPr sz="1650" b="0" i="0" dirty="0">
              <a:solidFill>
                <a:srgbClr val="4B5A78"/>
              </a:solidFill>
              <a:latin typeface="Aptos"/>
              <a:ea typeface="Aptos"/>
              <a:cs typeface="Aptos"/>
            </a:endParaRPr>
          </a:p>
        </p:txBody>
      </p:sp>
      <p:sp>
        <p:nvSpPr>
          <p:cNvPr id="5" name="Rounded Rectangle 4">
            <a:extLst>
              <a:ext uri="{FF2B5EF4-FFF2-40B4-BE49-F238E27FC236}">
                <a16:creationId xmlns:a16="http://schemas.microsoft.com/office/drawing/2014/main" id="{AE9CB7AA-A6BE-4AF4-8B38-3823C006CCAC}"/>
              </a:ext>
            </a:extLst>
          </p:cNvPr>
          <p:cNvSpPr>
            <a:spLocks noGrp="1"/>
          </p:cNvSpPr>
          <p:nvPr/>
        </p:nvSpPr>
        <p:spPr>
          <a:xfrm>
            <a:off x="685800" y="2762250"/>
            <a:ext cx="3009900" cy="2476500"/>
          </a:xfrm>
          <a:prstGeom prst="roundRect">
            <a:avLst>
              <a:gd name="adj" fmla="val 6923"/>
            </a:avLst>
          </a:prstGeom>
          <a:solidFill>
            <a:srgbClr val="3325D8"/>
          </a:solidFill>
          <a:ln w="0">
            <a:noFill/>
            <a:prstDash val="solid"/>
          </a:ln>
        </p:spPr>
        <p:txBody>
          <a:bodyPr/>
          <a:lstStyle/>
          <a:p>
            <a:endParaRPr lang="en-US"/>
          </a:p>
        </p:txBody>
      </p:sp>
      <p:sp>
        <p:nvSpPr>
          <p:cNvPr id="6" name="Rectangle 5">
            <a:extLst>
              <a:ext uri="{FF2B5EF4-FFF2-40B4-BE49-F238E27FC236}">
                <a16:creationId xmlns:a16="http://schemas.microsoft.com/office/drawing/2014/main" id="{501562EA-AD04-43F4-AA14-F043F1186B7B}"/>
              </a:ext>
            </a:extLst>
          </p:cNvPr>
          <p:cNvSpPr>
            <a:spLocks noGrp="1"/>
          </p:cNvSpPr>
          <p:nvPr/>
        </p:nvSpPr>
        <p:spPr>
          <a:xfrm>
            <a:off x="914400" y="3009900"/>
            <a:ext cx="2571750" cy="247650"/>
          </a:xfrm>
          <a:prstGeom prst="rect">
            <a:avLst/>
          </a:prstGeom>
          <a:noFill/>
          <a:ln w="0">
            <a:noFill/>
            <a:prstDash val="solid"/>
          </a:ln>
        </p:spPr>
        <p:txBody>
          <a:bodyPr lIns="0" tIns="0" rIns="0" bIns="0" anchor="t">
            <a:normAutofit/>
          </a:bodyPr>
          <a:lstStyle/>
          <a:p>
            <a:pPr algn="l">
              <a:lnSpc>
                <a:spcPct val="105000"/>
              </a:lnSpc>
              <a:buNone/>
              <a:defRPr sz="1200" b="1" i="0">
                <a:solidFill>
                  <a:srgbClr val="23D7E6"/>
                </a:solidFill>
                <a:latin typeface="Aptos"/>
                <a:ea typeface="Aptos"/>
                <a:cs typeface="Aptos"/>
              </a:defRPr>
            </a:pPr>
            <a:r>
              <a:rPr sz="1200" b="1" i="0">
                <a:solidFill>
                  <a:srgbClr val="23D7E6"/>
                </a:solidFill>
                <a:latin typeface="Aptos"/>
                <a:ea typeface="Aptos"/>
                <a:cs typeface="Aptos"/>
              </a:rPr>
              <a:t>PAST  •  CHATBOT</a:t>
            </a:r>
          </a:p>
        </p:txBody>
      </p:sp>
      <p:sp>
        <p:nvSpPr>
          <p:cNvPr id="7" name="Rectangle 6">
            <a:extLst>
              <a:ext uri="{FF2B5EF4-FFF2-40B4-BE49-F238E27FC236}">
                <a16:creationId xmlns:a16="http://schemas.microsoft.com/office/drawing/2014/main" id="{75680C6B-8F8C-4A0B-A952-CC597FFA2B0C}"/>
              </a:ext>
            </a:extLst>
          </p:cNvPr>
          <p:cNvSpPr>
            <a:spLocks noGrp="1"/>
          </p:cNvSpPr>
          <p:nvPr/>
        </p:nvSpPr>
        <p:spPr>
          <a:xfrm>
            <a:off x="914400" y="3448050"/>
            <a:ext cx="2552700" cy="533400"/>
          </a:xfrm>
          <a:prstGeom prst="rect">
            <a:avLst/>
          </a:prstGeom>
          <a:noFill/>
          <a:ln w="0">
            <a:noFill/>
            <a:prstDash val="solid"/>
          </a:ln>
        </p:spPr>
        <p:txBody>
          <a:bodyPr lIns="0" tIns="0" rIns="0" bIns="0" anchor="t">
            <a:normAutofit/>
          </a:bodyPr>
          <a:lstStyle/>
          <a:p>
            <a:pPr algn="l">
              <a:lnSpc>
                <a:spcPct val="94000"/>
              </a:lnSpc>
              <a:buNone/>
              <a:defRPr sz="2250" b="1" i="0">
                <a:solidFill>
                  <a:srgbClr val="FFFFFF"/>
                </a:solidFill>
                <a:latin typeface="Aptos"/>
                <a:ea typeface="Aptos"/>
                <a:cs typeface="Aptos"/>
              </a:defRPr>
            </a:pPr>
            <a:r>
              <a:rPr sz="2250" b="1" i="0">
                <a:solidFill>
                  <a:srgbClr val="FFFFFF"/>
                </a:solidFill>
                <a:latin typeface="Aptos"/>
                <a:ea typeface="Aptos"/>
                <a:cs typeface="Aptos"/>
              </a:rPr>
              <a:t>Draft an email</a:t>
            </a:r>
          </a:p>
        </p:txBody>
      </p:sp>
      <p:sp>
        <p:nvSpPr>
          <p:cNvPr id="8" name="Rounded Rectangle 7">
            <a:extLst>
              <a:ext uri="{FF2B5EF4-FFF2-40B4-BE49-F238E27FC236}">
                <a16:creationId xmlns:a16="http://schemas.microsoft.com/office/drawing/2014/main" id="{4C31C8F5-F7BA-407D-9DBA-FA870FC189EB}"/>
              </a:ext>
            </a:extLst>
          </p:cNvPr>
          <p:cNvSpPr>
            <a:spLocks noGrp="1"/>
          </p:cNvSpPr>
          <p:nvPr/>
        </p:nvSpPr>
        <p:spPr>
          <a:xfrm>
            <a:off x="914400" y="4114800"/>
            <a:ext cx="1066800" cy="38100"/>
          </a:xfrm>
          <a:prstGeom prst="roundRect">
            <a:avLst>
              <a:gd name="adj" fmla="val 50000"/>
            </a:avLst>
          </a:prstGeom>
          <a:solidFill>
            <a:srgbClr val="23D7E6"/>
          </a:solidFill>
          <a:ln w="0">
            <a:noFill/>
            <a:prstDash val="solid"/>
          </a:ln>
        </p:spPr>
        <p:txBody>
          <a:bodyPr/>
          <a:lstStyle/>
          <a:p>
            <a:endParaRPr lang="en-US"/>
          </a:p>
        </p:txBody>
      </p:sp>
      <p:sp>
        <p:nvSpPr>
          <p:cNvPr id="9" name="Rectangle 8">
            <a:extLst>
              <a:ext uri="{FF2B5EF4-FFF2-40B4-BE49-F238E27FC236}">
                <a16:creationId xmlns:a16="http://schemas.microsoft.com/office/drawing/2014/main" id="{62A9CDB6-BC13-4A40-AA7B-B0F80CAF816A}"/>
              </a:ext>
            </a:extLst>
          </p:cNvPr>
          <p:cNvSpPr>
            <a:spLocks noGrp="1"/>
          </p:cNvSpPr>
          <p:nvPr/>
        </p:nvSpPr>
        <p:spPr>
          <a:xfrm>
            <a:off x="914400" y="4400550"/>
            <a:ext cx="2571750" cy="704850"/>
          </a:xfrm>
          <a:prstGeom prst="rect">
            <a:avLst/>
          </a:prstGeom>
          <a:noFill/>
          <a:ln w="0">
            <a:noFill/>
            <a:prstDash val="solid"/>
          </a:ln>
        </p:spPr>
        <p:txBody>
          <a:bodyPr lIns="0" tIns="0" rIns="0" bIns="0" anchor="t">
            <a:normAutofit fontScale="97884" lnSpcReduction="10000"/>
          </a:bodyPr>
          <a:lstStyle/>
          <a:p>
            <a:pPr algn="l">
              <a:lnSpc>
                <a:spcPct val="105000"/>
              </a:lnSpc>
              <a:buNone/>
              <a:defRPr sz="1500" b="0" i="0">
                <a:solidFill>
                  <a:srgbClr val="9AFCFF"/>
                </a:solidFill>
                <a:latin typeface="Aptos"/>
                <a:ea typeface="Aptos"/>
                <a:cs typeface="Aptos"/>
              </a:defRPr>
            </a:pPr>
            <a:r>
              <a:rPr sz="1500" b="0" i="0" dirty="0">
                <a:solidFill>
                  <a:srgbClr val="9AFCFF"/>
                </a:solidFill>
                <a:latin typeface="Aptos"/>
                <a:ea typeface="Aptos"/>
                <a:cs typeface="Aptos"/>
              </a:rPr>
              <a:t>AI creates the words.</a:t>
            </a:r>
          </a:p>
          <a:p>
            <a:pPr algn="l">
              <a:lnSpc>
                <a:spcPct val="105000"/>
              </a:lnSpc>
              <a:buNone/>
              <a:defRPr sz="1500" b="0" i="0">
                <a:solidFill>
                  <a:srgbClr val="9AFCFF"/>
                </a:solidFill>
                <a:latin typeface="Aptos"/>
                <a:ea typeface="Aptos"/>
                <a:cs typeface="Aptos"/>
              </a:defRPr>
            </a:pPr>
            <a:r>
              <a:rPr sz="1500" b="0" i="0" dirty="0">
                <a:solidFill>
                  <a:srgbClr val="9AFCFF"/>
                </a:solidFill>
                <a:latin typeface="Aptos"/>
                <a:ea typeface="Aptos"/>
                <a:cs typeface="Aptos"/>
              </a:rPr>
              <a:t>Grandfather opens email,</a:t>
            </a:r>
          </a:p>
          <a:p>
            <a:pPr algn="l">
              <a:lnSpc>
                <a:spcPct val="105000"/>
              </a:lnSpc>
              <a:buNone/>
              <a:defRPr sz="1500" b="0" i="0">
                <a:solidFill>
                  <a:srgbClr val="9AFCFF"/>
                </a:solidFill>
                <a:latin typeface="Aptos"/>
                <a:ea typeface="Aptos"/>
                <a:cs typeface="Aptos"/>
              </a:defRPr>
            </a:pPr>
            <a:r>
              <a:rPr sz="1500" b="0" i="0" dirty="0">
                <a:solidFill>
                  <a:srgbClr val="9AFCFF"/>
                </a:solidFill>
                <a:latin typeface="Aptos"/>
                <a:ea typeface="Aptos"/>
                <a:cs typeface="Aptos"/>
              </a:rPr>
              <a:t>adds the </a:t>
            </a:r>
            <a:r>
              <a:rPr lang="en-US" sz="1500" b="0" i="0" dirty="0">
                <a:solidFill>
                  <a:srgbClr val="9AFCFF"/>
                </a:solidFill>
                <a:latin typeface="Aptos"/>
                <a:ea typeface="Aptos"/>
                <a:cs typeface="Aptos"/>
              </a:rPr>
              <a:t>address and</a:t>
            </a:r>
            <a:r>
              <a:rPr sz="1500" b="0" i="0" dirty="0">
                <a:solidFill>
                  <a:srgbClr val="9AFCFF"/>
                </a:solidFill>
                <a:latin typeface="Aptos"/>
                <a:ea typeface="Aptos"/>
                <a:cs typeface="Aptos"/>
              </a:rPr>
              <a:t> sends.</a:t>
            </a:r>
          </a:p>
        </p:txBody>
      </p:sp>
      <p:sp>
        <p:nvSpPr>
          <p:cNvPr id="10" name="Rounded Rectangle 9">
            <a:extLst>
              <a:ext uri="{FF2B5EF4-FFF2-40B4-BE49-F238E27FC236}">
                <a16:creationId xmlns:a16="http://schemas.microsoft.com/office/drawing/2014/main" id="{54A355AE-D5BB-4020-90EF-61A892F7952E}"/>
              </a:ext>
            </a:extLst>
          </p:cNvPr>
          <p:cNvSpPr>
            <a:spLocks noGrp="1"/>
          </p:cNvSpPr>
          <p:nvPr/>
        </p:nvSpPr>
        <p:spPr>
          <a:xfrm>
            <a:off x="4095750" y="2762250"/>
            <a:ext cx="3009900" cy="2476500"/>
          </a:xfrm>
          <a:prstGeom prst="roundRect">
            <a:avLst>
              <a:gd name="adj" fmla="val 6923"/>
            </a:avLst>
          </a:prstGeom>
          <a:solidFill>
            <a:srgbClr val="A5004F"/>
          </a:solidFill>
          <a:ln w="0">
            <a:noFill/>
            <a:prstDash val="solid"/>
          </a:ln>
        </p:spPr>
        <p:txBody>
          <a:bodyPr/>
          <a:lstStyle/>
          <a:p>
            <a:endParaRPr lang="en-US"/>
          </a:p>
        </p:txBody>
      </p:sp>
      <p:sp>
        <p:nvSpPr>
          <p:cNvPr id="11" name="Rectangle 10">
            <a:extLst>
              <a:ext uri="{FF2B5EF4-FFF2-40B4-BE49-F238E27FC236}">
                <a16:creationId xmlns:a16="http://schemas.microsoft.com/office/drawing/2014/main" id="{BD607E41-006E-496A-9BEE-DD0E534C4203}"/>
              </a:ext>
            </a:extLst>
          </p:cNvPr>
          <p:cNvSpPr>
            <a:spLocks noGrp="1"/>
          </p:cNvSpPr>
          <p:nvPr/>
        </p:nvSpPr>
        <p:spPr>
          <a:xfrm>
            <a:off x="4324350" y="3009900"/>
            <a:ext cx="2571750" cy="247650"/>
          </a:xfrm>
          <a:prstGeom prst="rect">
            <a:avLst/>
          </a:prstGeom>
          <a:noFill/>
          <a:ln w="0">
            <a:noFill/>
            <a:prstDash val="solid"/>
          </a:ln>
        </p:spPr>
        <p:txBody>
          <a:bodyPr lIns="0" tIns="0" rIns="0" bIns="0" anchor="t">
            <a:normAutofit/>
          </a:bodyPr>
          <a:lstStyle/>
          <a:p>
            <a:pPr algn="l">
              <a:lnSpc>
                <a:spcPct val="105000"/>
              </a:lnSpc>
              <a:buNone/>
              <a:defRPr sz="1200" b="1" i="0">
                <a:solidFill>
                  <a:srgbClr val="FFB98A"/>
                </a:solidFill>
                <a:latin typeface="Aptos"/>
                <a:ea typeface="Aptos"/>
                <a:cs typeface="Aptos"/>
              </a:defRPr>
            </a:pPr>
            <a:r>
              <a:rPr sz="1200" b="1" i="0">
                <a:solidFill>
                  <a:srgbClr val="FFB98A"/>
                </a:solidFill>
                <a:latin typeface="Aptos"/>
                <a:ea typeface="Aptos"/>
                <a:cs typeface="Aptos"/>
              </a:rPr>
              <a:t>PRESENT  •  AGENT</a:t>
            </a:r>
          </a:p>
        </p:txBody>
      </p:sp>
      <p:sp>
        <p:nvSpPr>
          <p:cNvPr id="12" name="Rectangle 11">
            <a:extLst>
              <a:ext uri="{FF2B5EF4-FFF2-40B4-BE49-F238E27FC236}">
                <a16:creationId xmlns:a16="http://schemas.microsoft.com/office/drawing/2014/main" id="{D90A3075-04ED-4CD5-B5DD-648FFF67D985}"/>
              </a:ext>
            </a:extLst>
          </p:cNvPr>
          <p:cNvSpPr>
            <a:spLocks noGrp="1"/>
          </p:cNvSpPr>
          <p:nvPr/>
        </p:nvSpPr>
        <p:spPr>
          <a:xfrm>
            <a:off x="4324350" y="3448050"/>
            <a:ext cx="2552700" cy="533400"/>
          </a:xfrm>
          <a:prstGeom prst="rect">
            <a:avLst/>
          </a:prstGeom>
          <a:noFill/>
          <a:ln w="0">
            <a:noFill/>
            <a:prstDash val="solid"/>
          </a:ln>
        </p:spPr>
        <p:txBody>
          <a:bodyPr lIns="0" tIns="0" rIns="0" bIns="0" anchor="t">
            <a:normAutofit/>
          </a:bodyPr>
          <a:lstStyle/>
          <a:p>
            <a:pPr algn="l">
              <a:lnSpc>
                <a:spcPct val="94000"/>
              </a:lnSpc>
              <a:buNone/>
              <a:defRPr sz="2250" b="1" i="0">
                <a:solidFill>
                  <a:srgbClr val="FFFFFF"/>
                </a:solidFill>
                <a:latin typeface="Aptos"/>
                <a:ea typeface="Aptos"/>
                <a:cs typeface="Aptos"/>
              </a:defRPr>
            </a:pPr>
            <a:r>
              <a:rPr sz="2250" b="1" i="0">
                <a:solidFill>
                  <a:srgbClr val="FFFFFF"/>
                </a:solidFill>
                <a:latin typeface="Aptos"/>
                <a:ea typeface="Aptos"/>
                <a:cs typeface="Aptos"/>
              </a:rPr>
              <a:t>Send an email</a:t>
            </a:r>
          </a:p>
        </p:txBody>
      </p:sp>
      <p:sp>
        <p:nvSpPr>
          <p:cNvPr id="13" name="Rounded Rectangle 12">
            <a:extLst>
              <a:ext uri="{FF2B5EF4-FFF2-40B4-BE49-F238E27FC236}">
                <a16:creationId xmlns:a16="http://schemas.microsoft.com/office/drawing/2014/main" id="{160CDA36-CD00-4A23-A2B8-4B812D4A189A}"/>
              </a:ext>
            </a:extLst>
          </p:cNvPr>
          <p:cNvSpPr>
            <a:spLocks noGrp="1"/>
          </p:cNvSpPr>
          <p:nvPr/>
        </p:nvSpPr>
        <p:spPr>
          <a:xfrm>
            <a:off x="4324350" y="4114800"/>
            <a:ext cx="1066800" cy="38100"/>
          </a:xfrm>
          <a:prstGeom prst="roundRect">
            <a:avLst>
              <a:gd name="adj" fmla="val 50000"/>
            </a:avLst>
          </a:prstGeom>
          <a:solidFill>
            <a:srgbClr val="23D7E6"/>
          </a:solidFill>
          <a:ln w="0">
            <a:noFill/>
            <a:prstDash val="solid"/>
          </a:ln>
        </p:spPr>
        <p:txBody>
          <a:bodyPr/>
          <a:lstStyle/>
          <a:p>
            <a:endParaRPr lang="en-US"/>
          </a:p>
        </p:txBody>
      </p:sp>
      <p:sp>
        <p:nvSpPr>
          <p:cNvPr id="14" name="Rectangle 13">
            <a:extLst>
              <a:ext uri="{FF2B5EF4-FFF2-40B4-BE49-F238E27FC236}">
                <a16:creationId xmlns:a16="http://schemas.microsoft.com/office/drawing/2014/main" id="{397AD0B3-85D1-431A-BC74-51C80882CBA1}"/>
              </a:ext>
            </a:extLst>
          </p:cNvPr>
          <p:cNvSpPr>
            <a:spLocks noGrp="1"/>
          </p:cNvSpPr>
          <p:nvPr/>
        </p:nvSpPr>
        <p:spPr>
          <a:xfrm>
            <a:off x="4324350" y="4400550"/>
            <a:ext cx="2571750" cy="704850"/>
          </a:xfrm>
          <a:prstGeom prst="rect">
            <a:avLst/>
          </a:prstGeom>
          <a:noFill/>
          <a:ln w="0">
            <a:noFill/>
            <a:prstDash val="solid"/>
          </a:ln>
        </p:spPr>
        <p:txBody>
          <a:bodyPr lIns="0" tIns="0" rIns="0" bIns="0" anchor="t">
            <a:normAutofit fontScale="97884" lnSpcReduction="10000"/>
          </a:bodyPr>
          <a:lstStyle/>
          <a:p>
            <a:pPr algn="l">
              <a:lnSpc>
                <a:spcPct val="105000"/>
              </a:lnSpc>
              <a:buNone/>
              <a:defRPr sz="1500" b="0" i="0">
                <a:solidFill>
                  <a:srgbClr val="9AFCFF"/>
                </a:solidFill>
                <a:latin typeface="Aptos"/>
                <a:ea typeface="Aptos"/>
                <a:cs typeface="Aptos"/>
              </a:defRPr>
            </a:pPr>
            <a:r>
              <a:rPr sz="1500" b="0" i="0">
                <a:solidFill>
                  <a:srgbClr val="9AFCFF"/>
                </a:solidFill>
                <a:latin typeface="Aptos"/>
                <a:ea typeface="Aptos"/>
                <a:cs typeface="Aptos"/>
              </a:rPr>
              <a:t>AI creates the words,</a:t>
            </a:r>
          </a:p>
          <a:p>
            <a:pPr algn="l">
              <a:lnSpc>
                <a:spcPct val="105000"/>
              </a:lnSpc>
              <a:buNone/>
              <a:defRPr sz="1500" b="0" i="0">
                <a:solidFill>
                  <a:srgbClr val="9AFCFF"/>
                </a:solidFill>
                <a:latin typeface="Aptos"/>
                <a:ea typeface="Aptos"/>
                <a:cs typeface="Aptos"/>
              </a:defRPr>
            </a:pPr>
            <a:r>
              <a:rPr sz="1500" b="0" i="0">
                <a:solidFill>
                  <a:srgbClr val="9AFCFF"/>
                </a:solidFill>
                <a:latin typeface="Aptos"/>
                <a:ea typeface="Aptos"/>
                <a:cs typeface="Aptos"/>
              </a:rPr>
              <a:t>opens the email client,</a:t>
            </a:r>
          </a:p>
          <a:p>
            <a:pPr algn="l">
              <a:lnSpc>
                <a:spcPct val="105000"/>
              </a:lnSpc>
              <a:buNone/>
              <a:defRPr sz="1500" b="0" i="0">
                <a:solidFill>
                  <a:srgbClr val="9AFCFF"/>
                </a:solidFill>
                <a:latin typeface="Aptos"/>
                <a:ea typeface="Aptos"/>
                <a:cs typeface="Aptos"/>
              </a:defRPr>
            </a:pPr>
            <a:r>
              <a:rPr sz="1500" b="0" i="0">
                <a:solidFill>
                  <a:srgbClr val="9AFCFF"/>
                </a:solidFill>
                <a:latin typeface="Aptos"/>
                <a:ea typeface="Aptos"/>
                <a:cs typeface="Aptos"/>
              </a:rPr>
              <a:t>and asks before sending.</a:t>
            </a:r>
          </a:p>
        </p:txBody>
      </p:sp>
      <p:sp>
        <p:nvSpPr>
          <p:cNvPr id="15" name="Rounded Rectangle 14">
            <a:extLst>
              <a:ext uri="{FF2B5EF4-FFF2-40B4-BE49-F238E27FC236}">
                <a16:creationId xmlns:a16="http://schemas.microsoft.com/office/drawing/2014/main" id="{6E3CE6BA-FAE8-405D-8F87-F3628342D8AE}"/>
              </a:ext>
            </a:extLst>
          </p:cNvPr>
          <p:cNvSpPr>
            <a:spLocks noGrp="1"/>
          </p:cNvSpPr>
          <p:nvPr/>
        </p:nvSpPr>
        <p:spPr>
          <a:xfrm>
            <a:off x="7505700" y="2762250"/>
            <a:ext cx="3009900" cy="2476500"/>
          </a:xfrm>
          <a:prstGeom prst="roundRect">
            <a:avLst>
              <a:gd name="adj" fmla="val 6923"/>
            </a:avLst>
          </a:prstGeom>
          <a:solidFill>
            <a:srgbClr val="B0D65A"/>
          </a:solidFill>
          <a:ln w="0">
            <a:noFill/>
            <a:prstDash val="solid"/>
          </a:ln>
        </p:spPr>
        <p:txBody>
          <a:bodyPr/>
          <a:lstStyle/>
          <a:p>
            <a:endParaRPr lang="en-US"/>
          </a:p>
        </p:txBody>
      </p:sp>
      <p:sp>
        <p:nvSpPr>
          <p:cNvPr id="16" name="Rectangle 15">
            <a:extLst>
              <a:ext uri="{FF2B5EF4-FFF2-40B4-BE49-F238E27FC236}">
                <a16:creationId xmlns:a16="http://schemas.microsoft.com/office/drawing/2014/main" id="{32BD65C4-4867-410C-AC47-AF33178D087E}"/>
              </a:ext>
            </a:extLst>
          </p:cNvPr>
          <p:cNvSpPr>
            <a:spLocks noGrp="1"/>
          </p:cNvSpPr>
          <p:nvPr/>
        </p:nvSpPr>
        <p:spPr>
          <a:xfrm>
            <a:off x="7734300" y="3009900"/>
            <a:ext cx="2571750" cy="247650"/>
          </a:xfrm>
          <a:prstGeom prst="rect">
            <a:avLst/>
          </a:prstGeom>
          <a:noFill/>
          <a:ln w="0">
            <a:noFill/>
            <a:prstDash val="solid"/>
          </a:ln>
        </p:spPr>
        <p:txBody>
          <a:bodyPr lIns="0" tIns="0" rIns="0" bIns="0" anchor="t">
            <a:normAutofit/>
          </a:bodyPr>
          <a:lstStyle/>
          <a:p>
            <a:pPr algn="l">
              <a:lnSpc>
                <a:spcPct val="105000"/>
              </a:lnSpc>
              <a:buNone/>
              <a:defRPr sz="1200" b="1" i="0">
                <a:solidFill>
                  <a:srgbClr val="08122F"/>
                </a:solidFill>
                <a:latin typeface="Aptos"/>
                <a:ea typeface="Aptos"/>
                <a:cs typeface="Aptos"/>
              </a:defRPr>
            </a:pPr>
            <a:r>
              <a:rPr sz="1200" b="1" i="0">
                <a:solidFill>
                  <a:srgbClr val="08122F"/>
                </a:solidFill>
                <a:latin typeface="Aptos"/>
                <a:ea typeface="Aptos"/>
                <a:cs typeface="Aptos"/>
              </a:rPr>
              <a:t>FUTURE  •  PHYSICAL AI</a:t>
            </a:r>
          </a:p>
        </p:txBody>
      </p:sp>
      <p:sp>
        <p:nvSpPr>
          <p:cNvPr id="17" name="Rectangle 16">
            <a:extLst>
              <a:ext uri="{FF2B5EF4-FFF2-40B4-BE49-F238E27FC236}">
                <a16:creationId xmlns:a16="http://schemas.microsoft.com/office/drawing/2014/main" id="{2568A95F-559A-4F9A-B700-6280E55899A8}"/>
              </a:ext>
            </a:extLst>
          </p:cNvPr>
          <p:cNvSpPr>
            <a:spLocks noGrp="1"/>
          </p:cNvSpPr>
          <p:nvPr/>
        </p:nvSpPr>
        <p:spPr>
          <a:xfrm>
            <a:off x="7734300" y="3448050"/>
            <a:ext cx="2552700" cy="533400"/>
          </a:xfrm>
          <a:prstGeom prst="rect">
            <a:avLst/>
          </a:prstGeom>
          <a:noFill/>
          <a:ln w="0">
            <a:noFill/>
            <a:prstDash val="solid"/>
          </a:ln>
        </p:spPr>
        <p:txBody>
          <a:bodyPr lIns="0" tIns="0" rIns="0" bIns="0" anchor="t">
            <a:normAutofit fontScale="90702"/>
          </a:bodyPr>
          <a:lstStyle/>
          <a:p>
            <a:pPr algn="l">
              <a:lnSpc>
                <a:spcPct val="94000"/>
              </a:lnSpc>
              <a:buNone/>
              <a:defRPr sz="2250" b="1" i="0">
                <a:solidFill>
                  <a:srgbClr val="08122F"/>
                </a:solidFill>
                <a:latin typeface="Aptos"/>
                <a:ea typeface="Aptos"/>
                <a:cs typeface="Aptos"/>
              </a:defRPr>
            </a:pPr>
            <a:r>
              <a:rPr sz="2250" b="1" i="0">
                <a:solidFill>
                  <a:srgbClr val="08122F"/>
                </a:solidFill>
                <a:latin typeface="Aptos"/>
                <a:ea typeface="Aptos"/>
                <a:cs typeface="Aptos"/>
              </a:rPr>
              <a:t>Print and mail a card</a:t>
            </a:r>
          </a:p>
        </p:txBody>
      </p:sp>
      <p:sp>
        <p:nvSpPr>
          <p:cNvPr id="18" name="Rounded Rectangle 17">
            <a:extLst>
              <a:ext uri="{FF2B5EF4-FFF2-40B4-BE49-F238E27FC236}">
                <a16:creationId xmlns:a16="http://schemas.microsoft.com/office/drawing/2014/main" id="{C35B111A-6E26-493F-B05E-8BE2D127DD02}"/>
              </a:ext>
            </a:extLst>
          </p:cNvPr>
          <p:cNvSpPr>
            <a:spLocks noGrp="1"/>
          </p:cNvSpPr>
          <p:nvPr/>
        </p:nvSpPr>
        <p:spPr>
          <a:xfrm>
            <a:off x="7734300" y="4114800"/>
            <a:ext cx="1066800" cy="38100"/>
          </a:xfrm>
          <a:prstGeom prst="roundRect">
            <a:avLst>
              <a:gd name="adj" fmla="val 50000"/>
            </a:avLst>
          </a:prstGeom>
          <a:solidFill>
            <a:srgbClr val="08122F"/>
          </a:solidFill>
          <a:ln w="0">
            <a:noFill/>
            <a:prstDash val="solid"/>
          </a:ln>
        </p:spPr>
        <p:txBody>
          <a:bodyPr/>
          <a:lstStyle/>
          <a:p>
            <a:endParaRPr lang="en-US"/>
          </a:p>
        </p:txBody>
      </p:sp>
      <p:sp>
        <p:nvSpPr>
          <p:cNvPr id="19" name="Rectangle 18">
            <a:extLst>
              <a:ext uri="{FF2B5EF4-FFF2-40B4-BE49-F238E27FC236}">
                <a16:creationId xmlns:a16="http://schemas.microsoft.com/office/drawing/2014/main" id="{14480443-74F5-4A91-82CD-2570571A6BA7}"/>
              </a:ext>
            </a:extLst>
          </p:cNvPr>
          <p:cNvSpPr>
            <a:spLocks noGrp="1"/>
          </p:cNvSpPr>
          <p:nvPr/>
        </p:nvSpPr>
        <p:spPr>
          <a:xfrm>
            <a:off x="7734300" y="4400550"/>
            <a:ext cx="2571750" cy="704850"/>
          </a:xfrm>
          <a:prstGeom prst="rect">
            <a:avLst/>
          </a:prstGeom>
          <a:noFill/>
          <a:ln w="0">
            <a:noFill/>
            <a:prstDash val="solid"/>
          </a:ln>
        </p:spPr>
        <p:txBody>
          <a:bodyPr lIns="0" tIns="0" rIns="0" bIns="0" anchor="t">
            <a:normAutofit fontScale="97884" lnSpcReduction="10000"/>
          </a:bodyPr>
          <a:lstStyle/>
          <a:p>
            <a:pPr algn="l">
              <a:lnSpc>
                <a:spcPct val="105000"/>
              </a:lnSpc>
              <a:buNone/>
              <a:defRPr sz="1500" b="0" i="0">
                <a:solidFill>
                  <a:srgbClr val="08122F"/>
                </a:solidFill>
                <a:latin typeface="Aptos"/>
                <a:ea typeface="Aptos"/>
                <a:cs typeface="Aptos"/>
              </a:defRPr>
            </a:pPr>
            <a:r>
              <a:rPr sz="1500" b="0" i="0">
                <a:solidFill>
                  <a:srgbClr val="08122F"/>
                </a:solidFill>
                <a:latin typeface="Aptos"/>
                <a:ea typeface="Aptos"/>
                <a:cs typeface="Aptos"/>
              </a:rPr>
              <a:t>AI creates the words,</a:t>
            </a:r>
          </a:p>
          <a:p>
            <a:pPr algn="l">
              <a:lnSpc>
                <a:spcPct val="105000"/>
              </a:lnSpc>
              <a:buNone/>
              <a:defRPr sz="1500" b="0" i="0">
                <a:solidFill>
                  <a:srgbClr val="08122F"/>
                </a:solidFill>
                <a:latin typeface="Aptos"/>
                <a:ea typeface="Aptos"/>
                <a:cs typeface="Aptos"/>
              </a:defRPr>
            </a:pPr>
            <a:r>
              <a:rPr sz="1500" b="0" i="0">
                <a:solidFill>
                  <a:srgbClr val="08122F"/>
                </a:solidFill>
                <a:latin typeface="Aptos"/>
                <a:ea typeface="Aptos"/>
                <a:cs typeface="Aptos"/>
              </a:rPr>
              <a:t>prints the card, and a robot</a:t>
            </a:r>
          </a:p>
          <a:p>
            <a:pPr algn="l">
              <a:lnSpc>
                <a:spcPct val="105000"/>
              </a:lnSpc>
              <a:buNone/>
              <a:defRPr sz="1500" b="0" i="0">
                <a:solidFill>
                  <a:srgbClr val="08122F"/>
                </a:solidFill>
                <a:latin typeface="Aptos"/>
                <a:ea typeface="Aptos"/>
                <a:cs typeface="Aptos"/>
              </a:defRPr>
            </a:pPr>
            <a:r>
              <a:rPr sz="1500" b="0" i="0">
                <a:solidFill>
                  <a:srgbClr val="08122F"/>
                </a:solidFill>
                <a:latin typeface="Aptos"/>
                <a:ea typeface="Aptos"/>
                <a:cs typeface="Aptos"/>
              </a:rPr>
              <a:t>handles the physical steps.</a:t>
            </a:r>
          </a:p>
        </p:txBody>
      </p:sp>
      <p:sp>
        <p:nvSpPr>
          <p:cNvPr id="20" name="Rectangle 19">
            <a:extLst>
              <a:ext uri="{FF2B5EF4-FFF2-40B4-BE49-F238E27FC236}">
                <a16:creationId xmlns:a16="http://schemas.microsoft.com/office/drawing/2014/main" id="{DC9E4AEF-2985-409A-B766-CCDCB88407E6}"/>
              </a:ext>
            </a:extLst>
          </p:cNvPr>
          <p:cNvSpPr>
            <a:spLocks noGrp="1"/>
          </p:cNvSpPr>
          <p:nvPr/>
        </p:nvSpPr>
        <p:spPr>
          <a:xfrm>
            <a:off x="685800" y="5657850"/>
            <a:ext cx="9525000" cy="342900"/>
          </a:xfrm>
          <a:prstGeom prst="rect">
            <a:avLst/>
          </a:prstGeom>
          <a:noFill/>
          <a:ln w="0">
            <a:noFill/>
            <a:prstDash val="solid"/>
          </a:ln>
        </p:spPr>
        <p:txBody>
          <a:bodyPr lIns="0" tIns="0" rIns="0" bIns="0" anchor="t">
            <a:normAutofit/>
          </a:bodyPr>
          <a:lstStyle/>
          <a:p>
            <a:pPr algn="l">
              <a:lnSpc>
                <a:spcPct val="105000"/>
              </a:lnSpc>
              <a:buNone/>
              <a:defRPr sz="1950" b="1" i="0">
                <a:solidFill>
                  <a:srgbClr val="2200B8"/>
                </a:solidFill>
                <a:latin typeface="Aptos"/>
                <a:ea typeface="Aptos"/>
                <a:cs typeface="Aptos"/>
              </a:defRPr>
            </a:pPr>
            <a:r>
              <a:rPr sz="1950" b="1" i="0">
                <a:solidFill>
                  <a:srgbClr val="2200B8"/>
                </a:solidFill>
                <a:latin typeface="Aptos"/>
                <a:ea typeface="Aptos"/>
                <a:cs typeface="Aptos"/>
              </a:rPr>
              <a:t>Meaningful human intention is the constant.</a:t>
            </a:r>
          </a:p>
        </p:txBody>
      </p:sp>
      <p:sp>
        <p:nvSpPr>
          <p:cNvPr id="21" name="Rectangle 20">
            <a:extLst>
              <a:ext uri="{FF2B5EF4-FFF2-40B4-BE49-F238E27FC236}">
                <a16:creationId xmlns:a16="http://schemas.microsoft.com/office/drawing/2014/main" id="{BD33E813-8178-4CC1-A95D-8E9204F7A3B8}"/>
              </a:ext>
            </a:extLst>
          </p:cNvPr>
          <p:cNvSpPr>
            <a:spLocks noGrp="1"/>
          </p:cNvSpPr>
          <p:nvPr/>
        </p:nvSpPr>
        <p:spPr>
          <a:xfrm>
            <a:off x="571500" y="6457950"/>
            <a:ext cx="6477000" cy="171450"/>
          </a:xfrm>
          <a:prstGeom prst="rect">
            <a:avLst/>
          </a:prstGeom>
          <a:noFill/>
          <a:ln w="0">
            <a:noFill/>
            <a:prstDash val="solid"/>
          </a:ln>
        </p:spPr>
        <p:txBody>
          <a:bodyPr lIns="0" tIns="0" rIns="0" bIns="0" anchor="t">
            <a:normAutofit fontScale="95238"/>
          </a:bodyPr>
          <a:lstStyle/>
          <a:p>
            <a:pPr algn="l">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The Past, Present &amp; Future of AI</a:t>
            </a:r>
          </a:p>
        </p:txBody>
      </p:sp>
      <p:sp>
        <p:nvSpPr>
          <p:cNvPr id="22" name="Rectangle 21">
            <a:extLst>
              <a:ext uri="{FF2B5EF4-FFF2-40B4-BE49-F238E27FC236}">
                <a16:creationId xmlns:a16="http://schemas.microsoft.com/office/drawing/2014/main" id="{75B08B1D-AB51-4848-BDA9-3E2C79C16C3D}"/>
              </a:ext>
            </a:extLst>
          </p:cNvPr>
          <p:cNvSpPr>
            <a:spLocks noGrp="1"/>
          </p:cNvSpPr>
          <p:nvPr/>
        </p:nvSpPr>
        <p:spPr>
          <a:xfrm>
            <a:off x="11144250" y="6457950"/>
            <a:ext cx="476250" cy="171450"/>
          </a:xfrm>
          <a:prstGeom prst="rect">
            <a:avLst/>
          </a:prstGeom>
          <a:noFill/>
          <a:ln w="0">
            <a:noFill/>
            <a:prstDash val="solid"/>
          </a:ln>
        </p:spPr>
        <p:txBody>
          <a:bodyPr lIns="0" tIns="0" rIns="0" bIns="0" anchor="t">
            <a:normAutofit fontScale="95238"/>
          </a:bodyPr>
          <a:lstStyle/>
          <a:p>
            <a:pPr algn="r">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08</a:t>
            </a:r>
          </a:p>
        </p:txBody>
      </p:sp>
      <p:sp>
        <p:nvSpPr>
          <p:cNvPr id="24" name="Rectangle 23">
            <a:extLst>
              <a:ext uri="{FF2B5EF4-FFF2-40B4-BE49-F238E27FC236}">
                <a16:creationId xmlns:a16="http://schemas.microsoft.com/office/drawing/2014/main" id="{290BDF7F-E6CC-BEBC-BB7D-BDD022031A48}"/>
              </a:ext>
            </a:extLst>
          </p:cNvPr>
          <p:cNvSpPr>
            <a:spLocks noGrp="1"/>
          </p:cNvSpPr>
          <p:nvPr/>
        </p:nvSpPr>
        <p:spPr>
          <a:xfrm>
            <a:off x="604690" y="1323975"/>
            <a:ext cx="10477500" cy="704850"/>
          </a:xfrm>
          <a:prstGeom prst="rect">
            <a:avLst/>
          </a:prstGeom>
          <a:noFill/>
          <a:ln w="0">
            <a:noFill/>
            <a:prstDash val="solid"/>
          </a:ln>
        </p:spPr>
        <p:txBody>
          <a:bodyPr lIns="0" tIns="0" rIns="0" bIns="0" anchor="t">
            <a:normAutofit/>
          </a:bodyPr>
          <a:lstStyle/>
          <a:p>
            <a:pPr algn="l">
              <a:lnSpc>
                <a:spcPct val="92000"/>
              </a:lnSpc>
              <a:buNone/>
              <a:defRPr sz="3150" b="1" i="0">
                <a:solidFill>
                  <a:srgbClr val="08122F"/>
                </a:solidFill>
                <a:latin typeface="Aptos Display"/>
                <a:ea typeface="Aptos Display"/>
                <a:cs typeface="Aptos Display"/>
              </a:defRPr>
            </a:pPr>
            <a:r>
              <a:rPr lang="en-US" sz="3150" b="1" i="0" dirty="0">
                <a:solidFill>
                  <a:srgbClr val="08122F"/>
                </a:solidFill>
                <a:latin typeface="Aptos Display"/>
                <a:ea typeface="Aptos Display"/>
                <a:cs typeface="Aptos Display"/>
              </a:rPr>
              <a:t>Gradual Progression…</a:t>
            </a:r>
            <a:endParaRPr sz="3150" b="1" i="0" dirty="0">
              <a:solidFill>
                <a:srgbClr val="08122F"/>
              </a:solidFill>
              <a:latin typeface="Aptos Display"/>
              <a:ea typeface="Aptos Display"/>
              <a:cs typeface="Aptos Display"/>
            </a:endParaRPr>
          </a:p>
        </p:txBody>
      </p:sp>
    </p:spTree>
    <p:extLst>
      <p:ext uri="{BB962C8B-B14F-4D97-AF65-F5344CB8AC3E}">
        <p14:creationId xmlns:p14="http://schemas.microsoft.com/office/powerpoint/2010/main" val="2031474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F8F2"/>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8FAFEA4C-7B35-4E02-A66B-C060A0A3896C}"/>
              </a:ext>
            </a:extLst>
          </p:cNvPr>
          <p:cNvSpPr>
            <a:spLocks noGrp="1"/>
          </p:cNvSpPr>
          <p:nvPr/>
        </p:nvSpPr>
        <p:spPr>
          <a:xfrm>
            <a:off x="609600" y="400050"/>
            <a:ext cx="6667500" cy="209550"/>
          </a:xfrm>
          <a:prstGeom prst="rect">
            <a:avLst/>
          </a:prstGeom>
          <a:noFill/>
          <a:ln w="0">
            <a:noFill/>
            <a:prstDash val="solid"/>
          </a:ln>
        </p:spPr>
        <p:txBody>
          <a:bodyPr lIns="0" tIns="0" rIns="0" bIns="0" anchor="t">
            <a:normAutofit/>
          </a:bodyPr>
          <a:lstStyle/>
          <a:p>
            <a:pPr algn="l">
              <a:lnSpc>
                <a:spcPct val="105000"/>
              </a:lnSpc>
              <a:buNone/>
              <a:defRPr sz="1200" b="1" i="0">
                <a:solidFill>
                  <a:srgbClr val="A5004F"/>
                </a:solidFill>
                <a:latin typeface="Aptos Display"/>
                <a:ea typeface="Aptos Display"/>
                <a:cs typeface="Aptos Display"/>
              </a:defRPr>
            </a:pPr>
            <a:r>
              <a:rPr lang="en-US" sz="1200" b="1" i="0" dirty="0">
                <a:solidFill>
                  <a:srgbClr val="A5004F"/>
                </a:solidFill>
                <a:latin typeface="Aptos Display"/>
                <a:ea typeface="Aptos Display"/>
                <a:cs typeface="Aptos Display"/>
              </a:rPr>
              <a:t>COMPUTER USE</a:t>
            </a:r>
            <a:endParaRPr sz="1200" b="1" i="0" dirty="0">
              <a:solidFill>
                <a:srgbClr val="A5004F"/>
              </a:solidFill>
              <a:latin typeface="Aptos Display"/>
              <a:ea typeface="Aptos Display"/>
              <a:cs typeface="Aptos Display"/>
            </a:endParaRPr>
          </a:p>
        </p:txBody>
      </p:sp>
      <p:sp>
        <p:nvSpPr>
          <p:cNvPr id="2" name="Rectangle 1">
            <a:extLst>
              <a:ext uri="{FF2B5EF4-FFF2-40B4-BE49-F238E27FC236}">
                <a16:creationId xmlns:a16="http://schemas.microsoft.com/office/drawing/2014/main" id="{97748FA4-9F44-4429-AC7D-227F6AAB2214}"/>
              </a:ext>
            </a:extLst>
          </p:cNvPr>
          <p:cNvSpPr>
            <a:spLocks noGrp="1"/>
          </p:cNvSpPr>
          <p:nvPr/>
        </p:nvSpPr>
        <p:spPr>
          <a:xfrm>
            <a:off x="609600" y="742950"/>
            <a:ext cx="10477500" cy="704850"/>
          </a:xfrm>
          <a:prstGeom prst="rect">
            <a:avLst/>
          </a:prstGeom>
          <a:noFill/>
          <a:ln w="0">
            <a:noFill/>
            <a:prstDash val="solid"/>
          </a:ln>
        </p:spPr>
        <p:txBody>
          <a:bodyPr lIns="0" tIns="0" rIns="0" bIns="0" anchor="t">
            <a:normAutofit/>
          </a:bodyPr>
          <a:lstStyle/>
          <a:p>
            <a:pPr algn="l">
              <a:lnSpc>
                <a:spcPct val="92000"/>
              </a:lnSpc>
              <a:buNone/>
              <a:defRPr sz="3150" b="1" i="0">
                <a:solidFill>
                  <a:srgbClr val="08122F"/>
                </a:solidFill>
                <a:latin typeface="Aptos Display"/>
                <a:ea typeface="Aptos Display"/>
                <a:cs typeface="Aptos Display"/>
              </a:defRPr>
            </a:pPr>
            <a:r>
              <a:rPr sz="3150" b="1" i="0">
                <a:solidFill>
                  <a:srgbClr val="08122F"/>
                </a:solidFill>
                <a:latin typeface="Aptos Display"/>
                <a:ea typeface="Aptos Display"/>
                <a:cs typeface="Aptos Display"/>
              </a:rPr>
              <a:t>Computer use is AI operating the same screen you see</a:t>
            </a:r>
          </a:p>
        </p:txBody>
      </p:sp>
      <p:sp>
        <p:nvSpPr>
          <p:cNvPr id="3" name="Rounded Rectangle 2">
            <a:extLst>
              <a:ext uri="{FF2B5EF4-FFF2-40B4-BE49-F238E27FC236}">
                <a16:creationId xmlns:a16="http://schemas.microsoft.com/office/drawing/2014/main" id="{61E846E1-11C0-4E0B-994C-A21459AE3AFA}"/>
              </a:ext>
            </a:extLst>
          </p:cNvPr>
          <p:cNvSpPr>
            <a:spLocks noGrp="1"/>
          </p:cNvSpPr>
          <p:nvPr/>
        </p:nvSpPr>
        <p:spPr>
          <a:xfrm>
            <a:off x="609600" y="1581150"/>
            <a:ext cx="1123950" cy="47625"/>
          </a:xfrm>
          <a:prstGeom prst="roundRect">
            <a:avLst>
              <a:gd name="adj" fmla="val 40000"/>
            </a:avLst>
          </a:prstGeom>
          <a:solidFill>
            <a:srgbClr val="2200B8"/>
          </a:solidFill>
          <a:ln w="0">
            <a:noFill/>
            <a:prstDash val="solid"/>
          </a:ln>
        </p:spPr>
        <p:txBody>
          <a:bodyPr/>
          <a:lstStyle/>
          <a:p>
            <a:endParaRPr lang="en-US"/>
          </a:p>
        </p:txBody>
      </p:sp>
      <p:sp>
        <p:nvSpPr>
          <p:cNvPr id="4" name="Rectangle 3">
            <a:extLst>
              <a:ext uri="{FF2B5EF4-FFF2-40B4-BE49-F238E27FC236}">
                <a16:creationId xmlns:a16="http://schemas.microsoft.com/office/drawing/2014/main" id="{CFE01E62-8087-4454-8DB0-382DD574216C}"/>
              </a:ext>
            </a:extLst>
          </p:cNvPr>
          <p:cNvSpPr>
            <a:spLocks noGrp="1"/>
          </p:cNvSpPr>
          <p:nvPr/>
        </p:nvSpPr>
        <p:spPr>
          <a:xfrm>
            <a:off x="609600" y="1809750"/>
            <a:ext cx="9906000" cy="381000"/>
          </a:xfrm>
          <a:prstGeom prst="rect">
            <a:avLst/>
          </a:prstGeom>
          <a:noFill/>
          <a:ln w="0">
            <a:noFill/>
            <a:prstDash val="solid"/>
          </a:ln>
        </p:spPr>
        <p:txBody>
          <a:bodyPr lIns="0" tIns="0" rIns="0" bIns="0" anchor="t">
            <a:normAutofit/>
          </a:bodyPr>
          <a:lstStyle/>
          <a:p>
            <a:pPr algn="l">
              <a:lnSpc>
                <a:spcPct val="105000"/>
              </a:lnSpc>
              <a:buNone/>
              <a:defRPr sz="1650" b="0" i="0">
                <a:solidFill>
                  <a:srgbClr val="4B5A78"/>
                </a:solidFill>
                <a:latin typeface="Aptos"/>
                <a:ea typeface="Aptos"/>
                <a:cs typeface="Aptos"/>
              </a:defRPr>
            </a:pPr>
            <a:r>
              <a:rPr sz="1650" b="0" i="0">
                <a:solidFill>
                  <a:srgbClr val="4B5A78"/>
                </a:solidFill>
                <a:latin typeface="Aptos"/>
                <a:ea typeface="Aptos"/>
                <a:cs typeface="Aptos"/>
              </a:rPr>
              <a:t>It is less like magic—and more like delegating a careful assistant.</a:t>
            </a:r>
          </a:p>
        </p:txBody>
      </p:sp>
      <p:sp>
        <p:nvSpPr>
          <p:cNvPr id="5" name="Rounded Rectangle 4">
            <a:extLst>
              <a:ext uri="{FF2B5EF4-FFF2-40B4-BE49-F238E27FC236}">
                <a16:creationId xmlns:a16="http://schemas.microsoft.com/office/drawing/2014/main" id="{98E948BC-10AF-40C9-BDC3-1599D7066027}"/>
              </a:ext>
            </a:extLst>
          </p:cNvPr>
          <p:cNvSpPr>
            <a:spLocks noGrp="1"/>
          </p:cNvSpPr>
          <p:nvPr/>
        </p:nvSpPr>
        <p:spPr>
          <a:xfrm>
            <a:off x="685800" y="2800350"/>
            <a:ext cx="6610350" cy="2362200"/>
          </a:xfrm>
          <a:prstGeom prst="roundRect">
            <a:avLst>
              <a:gd name="adj" fmla="val 8871"/>
            </a:avLst>
          </a:prstGeom>
          <a:solidFill>
            <a:srgbClr val="FFFFFF"/>
          </a:solidFill>
          <a:ln w="19050">
            <a:solidFill>
              <a:srgbClr val="D9E5EC"/>
            </a:solidFill>
            <a:prstDash val="solid"/>
          </a:ln>
        </p:spPr>
        <p:txBody>
          <a:bodyPr/>
          <a:lstStyle/>
          <a:p>
            <a:endParaRPr lang="en-US"/>
          </a:p>
        </p:txBody>
      </p:sp>
      <p:sp>
        <p:nvSpPr>
          <p:cNvPr id="6" name="Rounded Rectangle 5">
            <a:extLst>
              <a:ext uri="{FF2B5EF4-FFF2-40B4-BE49-F238E27FC236}">
                <a16:creationId xmlns:a16="http://schemas.microsoft.com/office/drawing/2014/main" id="{C1B1AE40-03ED-4720-BE25-E8E61669DDC8}"/>
              </a:ext>
            </a:extLst>
          </p:cNvPr>
          <p:cNvSpPr>
            <a:spLocks noGrp="1"/>
          </p:cNvSpPr>
          <p:nvPr/>
        </p:nvSpPr>
        <p:spPr>
          <a:xfrm>
            <a:off x="876300" y="3028950"/>
            <a:ext cx="6229350" cy="361950"/>
          </a:xfrm>
          <a:prstGeom prst="roundRect">
            <a:avLst>
              <a:gd name="adj" fmla="val 26316"/>
            </a:avLst>
          </a:prstGeom>
          <a:solidFill>
            <a:srgbClr val="EEF3F7"/>
          </a:solidFill>
          <a:ln w="0">
            <a:noFill/>
            <a:prstDash val="solid"/>
          </a:ln>
        </p:spPr>
        <p:txBody>
          <a:bodyPr/>
          <a:lstStyle/>
          <a:p>
            <a:endParaRPr lang="en-US"/>
          </a:p>
        </p:txBody>
      </p:sp>
      <p:sp>
        <p:nvSpPr>
          <p:cNvPr id="7" name="Oval 6">
            <a:extLst>
              <a:ext uri="{FF2B5EF4-FFF2-40B4-BE49-F238E27FC236}">
                <a16:creationId xmlns:a16="http://schemas.microsoft.com/office/drawing/2014/main" id="{4A2A74B2-E8A9-4357-8C7E-69A43485A6FB}"/>
              </a:ext>
            </a:extLst>
          </p:cNvPr>
          <p:cNvSpPr>
            <a:spLocks noGrp="1"/>
          </p:cNvSpPr>
          <p:nvPr/>
        </p:nvSpPr>
        <p:spPr>
          <a:xfrm>
            <a:off x="1047750" y="3133725"/>
            <a:ext cx="133350" cy="133350"/>
          </a:xfrm>
          <a:prstGeom prst="ellipse">
            <a:avLst/>
          </a:prstGeom>
          <a:solidFill>
            <a:srgbClr val="FFB98A"/>
          </a:solidFill>
          <a:ln w="0">
            <a:noFill/>
            <a:prstDash val="solid"/>
          </a:ln>
        </p:spPr>
        <p:txBody>
          <a:bodyPr/>
          <a:lstStyle/>
          <a:p>
            <a:endParaRPr lang="en-US"/>
          </a:p>
        </p:txBody>
      </p:sp>
      <p:sp>
        <p:nvSpPr>
          <p:cNvPr id="8" name="Oval 7">
            <a:extLst>
              <a:ext uri="{FF2B5EF4-FFF2-40B4-BE49-F238E27FC236}">
                <a16:creationId xmlns:a16="http://schemas.microsoft.com/office/drawing/2014/main" id="{7C302AE0-12A9-4E1A-B73A-CCC8760AB376}"/>
              </a:ext>
            </a:extLst>
          </p:cNvPr>
          <p:cNvSpPr>
            <a:spLocks noGrp="1"/>
          </p:cNvSpPr>
          <p:nvPr/>
        </p:nvSpPr>
        <p:spPr>
          <a:xfrm>
            <a:off x="1276350" y="3133725"/>
            <a:ext cx="133350" cy="133350"/>
          </a:xfrm>
          <a:prstGeom prst="ellipse">
            <a:avLst/>
          </a:prstGeom>
          <a:solidFill>
            <a:srgbClr val="B0D65A"/>
          </a:solidFill>
          <a:ln w="0">
            <a:noFill/>
            <a:prstDash val="solid"/>
          </a:ln>
        </p:spPr>
        <p:txBody>
          <a:bodyPr/>
          <a:lstStyle/>
          <a:p>
            <a:endParaRPr lang="en-US"/>
          </a:p>
        </p:txBody>
      </p:sp>
      <p:sp>
        <p:nvSpPr>
          <p:cNvPr id="9" name="Oval 8">
            <a:extLst>
              <a:ext uri="{FF2B5EF4-FFF2-40B4-BE49-F238E27FC236}">
                <a16:creationId xmlns:a16="http://schemas.microsoft.com/office/drawing/2014/main" id="{28364836-1184-43FF-8ABA-76EC6CCAC5FD}"/>
              </a:ext>
            </a:extLst>
          </p:cNvPr>
          <p:cNvSpPr>
            <a:spLocks noGrp="1"/>
          </p:cNvSpPr>
          <p:nvPr/>
        </p:nvSpPr>
        <p:spPr>
          <a:xfrm>
            <a:off x="1504950" y="3133725"/>
            <a:ext cx="133350" cy="133350"/>
          </a:xfrm>
          <a:prstGeom prst="ellipse">
            <a:avLst/>
          </a:prstGeom>
          <a:solidFill>
            <a:srgbClr val="23D7E6"/>
          </a:solidFill>
          <a:ln w="0">
            <a:noFill/>
            <a:prstDash val="solid"/>
          </a:ln>
        </p:spPr>
        <p:txBody>
          <a:bodyPr/>
          <a:lstStyle/>
          <a:p>
            <a:endParaRPr lang="en-US"/>
          </a:p>
        </p:txBody>
      </p:sp>
      <p:sp>
        <p:nvSpPr>
          <p:cNvPr id="10" name="Rectangle 9">
            <a:extLst>
              <a:ext uri="{FF2B5EF4-FFF2-40B4-BE49-F238E27FC236}">
                <a16:creationId xmlns:a16="http://schemas.microsoft.com/office/drawing/2014/main" id="{546CCB0A-2E82-4CD8-A12C-36094B14C7CA}"/>
              </a:ext>
            </a:extLst>
          </p:cNvPr>
          <p:cNvSpPr>
            <a:spLocks noGrp="1"/>
          </p:cNvSpPr>
          <p:nvPr/>
        </p:nvSpPr>
        <p:spPr>
          <a:xfrm>
            <a:off x="2133600" y="3114675"/>
            <a:ext cx="4476750" cy="190500"/>
          </a:xfrm>
          <a:prstGeom prst="rect">
            <a:avLst/>
          </a:prstGeom>
          <a:noFill/>
          <a:ln w="0">
            <a:noFill/>
            <a:prstDash val="solid"/>
          </a:ln>
        </p:spPr>
        <p:txBody>
          <a:bodyPr lIns="0" tIns="0" rIns="0" bIns="0" anchor="t">
            <a:normAutofit fontScale="93371"/>
          </a:bodyPr>
          <a:lstStyle/>
          <a:p>
            <a:pPr algn="l">
              <a:lnSpc>
                <a:spcPct val="105000"/>
              </a:lnSpc>
              <a:buNone/>
              <a:defRPr sz="1275" b="0" i="0">
                <a:solidFill>
                  <a:srgbClr val="4B5A78"/>
                </a:solidFill>
                <a:latin typeface="Aptos"/>
                <a:ea typeface="Aptos"/>
                <a:cs typeface="Aptos"/>
              </a:defRPr>
            </a:pPr>
            <a:r>
              <a:rPr sz="1275" b="0" i="0">
                <a:solidFill>
                  <a:srgbClr val="4B5A78"/>
                </a:solidFill>
                <a:latin typeface="Aptos"/>
                <a:ea typeface="Aptos"/>
                <a:cs typeface="Aptos"/>
              </a:rPr>
              <a:t>Email  •  Files  •  Browser  •  Desktop apps</a:t>
            </a:r>
          </a:p>
        </p:txBody>
      </p:sp>
      <p:sp>
        <p:nvSpPr>
          <p:cNvPr id="11" name="Rounded Rectangle 10">
            <a:extLst>
              <a:ext uri="{FF2B5EF4-FFF2-40B4-BE49-F238E27FC236}">
                <a16:creationId xmlns:a16="http://schemas.microsoft.com/office/drawing/2014/main" id="{2F078DB5-4507-43C5-BC7E-C6A6BB505464}"/>
              </a:ext>
            </a:extLst>
          </p:cNvPr>
          <p:cNvSpPr>
            <a:spLocks noGrp="1"/>
          </p:cNvSpPr>
          <p:nvPr/>
        </p:nvSpPr>
        <p:spPr>
          <a:xfrm>
            <a:off x="1085850" y="3695700"/>
            <a:ext cx="2476500" cy="1066800"/>
          </a:xfrm>
          <a:prstGeom prst="roundRect">
            <a:avLst>
              <a:gd name="adj" fmla="val 14286"/>
            </a:avLst>
          </a:prstGeom>
          <a:solidFill>
            <a:srgbClr val="2200B8"/>
          </a:solidFill>
          <a:ln w="0">
            <a:noFill/>
            <a:prstDash val="solid"/>
          </a:ln>
        </p:spPr>
        <p:txBody>
          <a:bodyPr/>
          <a:lstStyle/>
          <a:p>
            <a:endParaRPr lang="en-US"/>
          </a:p>
        </p:txBody>
      </p:sp>
      <p:sp>
        <p:nvSpPr>
          <p:cNvPr id="12" name="Rectangle 11">
            <a:extLst>
              <a:ext uri="{FF2B5EF4-FFF2-40B4-BE49-F238E27FC236}">
                <a16:creationId xmlns:a16="http://schemas.microsoft.com/office/drawing/2014/main" id="{46C64908-3B16-4760-AD97-AD2091CAE21B}"/>
              </a:ext>
            </a:extLst>
          </p:cNvPr>
          <p:cNvSpPr>
            <a:spLocks noGrp="1"/>
          </p:cNvSpPr>
          <p:nvPr/>
        </p:nvSpPr>
        <p:spPr>
          <a:xfrm>
            <a:off x="1352550" y="3962400"/>
            <a:ext cx="1809750" cy="285750"/>
          </a:xfrm>
          <a:prstGeom prst="rect">
            <a:avLst/>
          </a:prstGeom>
          <a:noFill/>
          <a:ln w="0">
            <a:noFill/>
            <a:prstDash val="solid"/>
          </a:ln>
        </p:spPr>
        <p:txBody>
          <a:bodyPr lIns="0" tIns="0" rIns="0" bIns="0" anchor="t">
            <a:normAutofit fontScale="99206"/>
          </a:bodyPr>
          <a:lstStyle/>
          <a:p>
            <a:pPr algn="l">
              <a:lnSpc>
                <a:spcPct val="105000"/>
              </a:lnSpc>
              <a:buNone/>
              <a:defRPr sz="1800" b="1" i="0">
                <a:solidFill>
                  <a:srgbClr val="FFFFFF"/>
                </a:solidFill>
                <a:latin typeface="Aptos"/>
                <a:ea typeface="Aptos"/>
                <a:cs typeface="Aptos"/>
              </a:defRPr>
            </a:pPr>
            <a:r>
              <a:rPr sz="1800" b="1" i="0">
                <a:solidFill>
                  <a:srgbClr val="FFFFFF"/>
                </a:solidFill>
                <a:latin typeface="Aptos"/>
                <a:ea typeface="Aptos"/>
                <a:cs typeface="Aptos"/>
              </a:rPr>
              <a:t>Read</a:t>
            </a:r>
          </a:p>
        </p:txBody>
      </p:sp>
      <p:sp>
        <p:nvSpPr>
          <p:cNvPr id="13" name="Rectangle 12">
            <a:extLst>
              <a:ext uri="{FF2B5EF4-FFF2-40B4-BE49-F238E27FC236}">
                <a16:creationId xmlns:a16="http://schemas.microsoft.com/office/drawing/2014/main" id="{C656E753-14AB-43BC-8DC0-9F88312119BB}"/>
              </a:ext>
            </a:extLst>
          </p:cNvPr>
          <p:cNvSpPr>
            <a:spLocks noGrp="1"/>
          </p:cNvSpPr>
          <p:nvPr/>
        </p:nvSpPr>
        <p:spPr>
          <a:xfrm>
            <a:off x="1352550" y="4343400"/>
            <a:ext cx="1905000" cy="228600"/>
          </a:xfrm>
          <a:prstGeom prst="rect">
            <a:avLst/>
          </a:prstGeom>
          <a:noFill/>
          <a:ln w="0">
            <a:noFill/>
            <a:prstDash val="solid"/>
          </a:ln>
        </p:spPr>
        <p:txBody>
          <a:bodyPr lIns="0" tIns="0" rIns="0" bIns="0" anchor="t">
            <a:normAutofit fontScale="88538"/>
          </a:bodyPr>
          <a:lstStyle/>
          <a:p>
            <a:pPr algn="l">
              <a:lnSpc>
                <a:spcPct val="105000"/>
              </a:lnSpc>
              <a:buNone/>
              <a:defRPr sz="1275" b="0" i="0">
                <a:solidFill>
                  <a:srgbClr val="9AFCFF"/>
                </a:solidFill>
                <a:latin typeface="Aptos"/>
                <a:ea typeface="Aptos"/>
                <a:cs typeface="Aptos"/>
              </a:defRPr>
            </a:pPr>
            <a:r>
              <a:rPr sz="1275" b="0" i="0">
                <a:solidFill>
                  <a:srgbClr val="9AFCFF"/>
                </a:solidFill>
                <a:latin typeface="Aptos"/>
                <a:ea typeface="Aptos"/>
                <a:cs typeface="Aptos"/>
              </a:rPr>
              <a:t>Understand what is on screen</a:t>
            </a:r>
          </a:p>
        </p:txBody>
      </p:sp>
      <p:sp>
        <p:nvSpPr>
          <p:cNvPr id="14" name="Rounded Rectangle 13">
            <a:extLst>
              <a:ext uri="{FF2B5EF4-FFF2-40B4-BE49-F238E27FC236}">
                <a16:creationId xmlns:a16="http://schemas.microsoft.com/office/drawing/2014/main" id="{33B5BA61-1E62-4628-A788-432082A0ACDE}"/>
              </a:ext>
            </a:extLst>
          </p:cNvPr>
          <p:cNvSpPr>
            <a:spLocks noGrp="1"/>
          </p:cNvSpPr>
          <p:nvPr/>
        </p:nvSpPr>
        <p:spPr>
          <a:xfrm>
            <a:off x="3886200" y="3695700"/>
            <a:ext cx="2476500" cy="1066800"/>
          </a:xfrm>
          <a:prstGeom prst="roundRect">
            <a:avLst>
              <a:gd name="adj" fmla="val 14286"/>
            </a:avLst>
          </a:prstGeom>
          <a:solidFill>
            <a:srgbClr val="10204B"/>
          </a:solidFill>
          <a:ln w="0">
            <a:noFill/>
            <a:prstDash val="solid"/>
          </a:ln>
        </p:spPr>
        <p:txBody>
          <a:bodyPr/>
          <a:lstStyle/>
          <a:p>
            <a:endParaRPr lang="en-US"/>
          </a:p>
        </p:txBody>
      </p:sp>
      <p:sp>
        <p:nvSpPr>
          <p:cNvPr id="15" name="Rectangle 14">
            <a:extLst>
              <a:ext uri="{FF2B5EF4-FFF2-40B4-BE49-F238E27FC236}">
                <a16:creationId xmlns:a16="http://schemas.microsoft.com/office/drawing/2014/main" id="{18532301-47E7-49E1-A010-A31A5FCD5FA1}"/>
              </a:ext>
            </a:extLst>
          </p:cNvPr>
          <p:cNvSpPr>
            <a:spLocks noGrp="1"/>
          </p:cNvSpPr>
          <p:nvPr/>
        </p:nvSpPr>
        <p:spPr>
          <a:xfrm>
            <a:off x="4152900" y="3962400"/>
            <a:ext cx="1809750" cy="285750"/>
          </a:xfrm>
          <a:prstGeom prst="rect">
            <a:avLst/>
          </a:prstGeom>
          <a:noFill/>
          <a:ln w="0">
            <a:noFill/>
            <a:prstDash val="solid"/>
          </a:ln>
        </p:spPr>
        <p:txBody>
          <a:bodyPr lIns="0" tIns="0" rIns="0" bIns="0" anchor="t">
            <a:normAutofit fontScale="99206"/>
          </a:bodyPr>
          <a:lstStyle/>
          <a:p>
            <a:pPr algn="l">
              <a:lnSpc>
                <a:spcPct val="105000"/>
              </a:lnSpc>
              <a:buNone/>
              <a:defRPr sz="1800" b="1" i="0">
                <a:solidFill>
                  <a:srgbClr val="23D7E6"/>
                </a:solidFill>
                <a:latin typeface="Aptos"/>
                <a:ea typeface="Aptos"/>
                <a:cs typeface="Aptos"/>
              </a:defRPr>
            </a:pPr>
            <a:r>
              <a:rPr sz="1800" b="1" i="0">
                <a:solidFill>
                  <a:srgbClr val="23D7E6"/>
                </a:solidFill>
                <a:latin typeface="Aptos"/>
                <a:ea typeface="Aptos"/>
                <a:cs typeface="Aptos"/>
              </a:rPr>
              <a:t>Act</a:t>
            </a:r>
          </a:p>
        </p:txBody>
      </p:sp>
      <p:sp>
        <p:nvSpPr>
          <p:cNvPr id="16" name="Rectangle 15">
            <a:extLst>
              <a:ext uri="{FF2B5EF4-FFF2-40B4-BE49-F238E27FC236}">
                <a16:creationId xmlns:a16="http://schemas.microsoft.com/office/drawing/2014/main" id="{7BB27DE5-A82B-42F1-8465-FA6F1B1BC911}"/>
              </a:ext>
            </a:extLst>
          </p:cNvPr>
          <p:cNvSpPr>
            <a:spLocks noGrp="1"/>
          </p:cNvSpPr>
          <p:nvPr/>
        </p:nvSpPr>
        <p:spPr>
          <a:xfrm>
            <a:off x="4152900" y="4343400"/>
            <a:ext cx="2000250" cy="228600"/>
          </a:xfrm>
          <a:prstGeom prst="rect">
            <a:avLst/>
          </a:prstGeom>
          <a:noFill/>
          <a:ln w="0">
            <a:noFill/>
            <a:prstDash val="solid"/>
          </a:ln>
        </p:spPr>
        <p:txBody>
          <a:bodyPr lIns="0" tIns="0" rIns="0" bIns="0" anchor="t">
            <a:normAutofit fontScale="95838"/>
          </a:bodyPr>
          <a:lstStyle/>
          <a:p>
            <a:pPr algn="l">
              <a:lnSpc>
                <a:spcPct val="105000"/>
              </a:lnSpc>
              <a:buNone/>
              <a:defRPr sz="1275" b="0" i="0">
                <a:solidFill>
                  <a:srgbClr val="9AFCFF"/>
                </a:solidFill>
                <a:latin typeface="Aptos"/>
                <a:ea typeface="Aptos"/>
                <a:cs typeface="Aptos"/>
              </a:defRPr>
            </a:pPr>
            <a:r>
              <a:rPr sz="1275" b="0" i="0">
                <a:solidFill>
                  <a:srgbClr val="9AFCFF"/>
                </a:solidFill>
                <a:latin typeface="Aptos"/>
                <a:ea typeface="Aptos"/>
                <a:cs typeface="Aptos"/>
              </a:rPr>
              <a:t>Click, type, search, and save</a:t>
            </a:r>
          </a:p>
        </p:txBody>
      </p:sp>
      <p:sp>
        <p:nvSpPr>
          <p:cNvPr id="17" name="Rectangle 16">
            <a:extLst>
              <a:ext uri="{FF2B5EF4-FFF2-40B4-BE49-F238E27FC236}">
                <a16:creationId xmlns:a16="http://schemas.microsoft.com/office/drawing/2014/main" id="{734B2319-7632-4AED-8420-B4D223F0E981}"/>
              </a:ext>
            </a:extLst>
          </p:cNvPr>
          <p:cNvSpPr>
            <a:spLocks noGrp="1"/>
          </p:cNvSpPr>
          <p:nvPr/>
        </p:nvSpPr>
        <p:spPr>
          <a:xfrm>
            <a:off x="8115300" y="2876550"/>
            <a:ext cx="2952750" cy="323850"/>
          </a:xfrm>
          <a:prstGeom prst="rect">
            <a:avLst/>
          </a:prstGeom>
          <a:noFill/>
          <a:ln w="0">
            <a:noFill/>
            <a:prstDash val="solid"/>
          </a:ln>
        </p:spPr>
        <p:txBody>
          <a:bodyPr lIns="0" tIns="0" rIns="0" bIns="0" anchor="t">
            <a:normAutofit fontScale="97447" lnSpcReduction="10000"/>
          </a:bodyPr>
          <a:lstStyle/>
          <a:p>
            <a:pPr algn="l">
              <a:lnSpc>
                <a:spcPct val="105000"/>
              </a:lnSpc>
              <a:buNone/>
              <a:defRPr sz="2250" b="1" i="0">
                <a:solidFill>
                  <a:srgbClr val="08122F"/>
                </a:solidFill>
                <a:latin typeface="Aptos"/>
                <a:ea typeface="Aptos"/>
                <a:cs typeface="Aptos"/>
              </a:defRPr>
            </a:pPr>
            <a:r>
              <a:rPr sz="2250" b="1" i="0">
                <a:solidFill>
                  <a:srgbClr val="08122F"/>
                </a:solidFill>
                <a:latin typeface="Aptos"/>
                <a:ea typeface="Aptos"/>
                <a:cs typeface="Aptos"/>
              </a:rPr>
              <a:t>What stays human?</a:t>
            </a:r>
          </a:p>
        </p:txBody>
      </p:sp>
      <p:sp>
        <p:nvSpPr>
          <p:cNvPr id="18" name="Rectangle 17">
            <a:extLst>
              <a:ext uri="{FF2B5EF4-FFF2-40B4-BE49-F238E27FC236}">
                <a16:creationId xmlns:a16="http://schemas.microsoft.com/office/drawing/2014/main" id="{B60403E1-CDEF-4226-8B94-8675A92B0E14}"/>
              </a:ext>
            </a:extLst>
          </p:cNvPr>
          <p:cNvSpPr>
            <a:spLocks noGrp="1"/>
          </p:cNvSpPr>
          <p:nvPr/>
        </p:nvSpPr>
        <p:spPr>
          <a:xfrm>
            <a:off x="8115300" y="3524250"/>
            <a:ext cx="2857500" cy="1428750"/>
          </a:xfrm>
          <a:prstGeom prst="rect">
            <a:avLst/>
          </a:prstGeom>
          <a:noFill/>
          <a:ln w="0">
            <a:noFill/>
            <a:prstDash val="solid"/>
          </a:ln>
        </p:spPr>
        <p:txBody>
          <a:bodyPr lIns="0" tIns="0" rIns="0" bIns="0" anchor="t">
            <a:normAutofit/>
          </a:bodyPr>
          <a:lstStyle/>
          <a:p>
            <a:pPr algn="l">
              <a:lnSpc>
                <a:spcPct val="112000"/>
              </a:lnSpc>
              <a:buNone/>
              <a:defRPr sz="1875" b="0" i="0">
                <a:solidFill>
                  <a:srgbClr val="4B5A78"/>
                </a:solidFill>
                <a:latin typeface="Aptos"/>
                <a:ea typeface="Aptos"/>
                <a:cs typeface="Aptos"/>
              </a:defRPr>
            </a:pPr>
            <a:r>
              <a:rPr sz="1875" b="0" i="0">
                <a:solidFill>
                  <a:srgbClr val="4B5A78"/>
                </a:solidFill>
                <a:latin typeface="Aptos"/>
                <a:ea typeface="Aptos"/>
                <a:cs typeface="Aptos"/>
              </a:rPr>
              <a:t>• Permission</a:t>
            </a:r>
          </a:p>
          <a:p>
            <a:pPr algn="l">
              <a:lnSpc>
                <a:spcPct val="112000"/>
              </a:lnSpc>
              <a:buNone/>
              <a:defRPr sz="1875" b="0" i="0">
                <a:solidFill>
                  <a:srgbClr val="4B5A78"/>
                </a:solidFill>
                <a:latin typeface="Aptos"/>
                <a:ea typeface="Aptos"/>
                <a:cs typeface="Aptos"/>
              </a:defRPr>
            </a:pPr>
            <a:r>
              <a:rPr sz="1875" b="0" i="0">
                <a:solidFill>
                  <a:srgbClr val="4B5A78"/>
                </a:solidFill>
                <a:latin typeface="Aptos"/>
                <a:ea typeface="Aptos"/>
                <a:cs typeface="Aptos"/>
              </a:rPr>
              <a:t>• Priorities</a:t>
            </a:r>
          </a:p>
          <a:p>
            <a:pPr algn="l">
              <a:lnSpc>
                <a:spcPct val="112000"/>
              </a:lnSpc>
              <a:buNone/>
              <a:defRPr sz="1875" b="0" i="0">
                <a:solidFill>
                  <a:srgbClr val="4B5A78"/>
                </a:solidFill>
                <a:latin typeface="Aptos"/>
                <a:ea typeface="Aptos"/>
                <a:cs typeface="Aptos"/>
              </a:defRPr>
            </a:pPr>
            <a:r>
              <a:rPr sz="1875" b="0" i="0">
                <a:solidFill>
                  <a:srgbClr val="4B5A78"/>
                </a:solidFill>
                <a:latin typeface="Aptos"/>
                <a:ea typeface="Aptos"/>
                <a:cs typeface="Aptos"/>
              </a:rPr>
              <a:t>• Judgment</a:t>
            </a:r>
          </a:p>
          <a:p>
            <a:pPr algn="l">
              <a:lnSpc>
                <a:spcPct val="112000"/>
              </a:lnSpc>
              <a:buNone/>
              <a:defRPr sz="1875" b="0" i="0">
                <a:solidFill>
                  <a:srgbClr val="4B5A78"/>
                </a:solidFill>
                <a:latin typeface="Aptos"/>
                <a:ea typeface="Aptos"/>
                <a:cs typeface="Aptos"/>
              </a:defRPr>
            </a:pPr>
            <a:r>
              <a:rPr sz="1875" b="0" i="0">
                <a:solidFill>
                  <a:srgbClr val="4B5A78"/>
                </a:solidFill>
                <a:latin typeface="Aptos"/>
                <a:ea typeface="Aptos"/>
                <a:cs typeface="Aptos"/>
              </a:rPr>
              <a:t>• Final review</a:t>
            </a:r>
          </a:p>
        </p:txBody>
      </p:sp>
      <p:sp>
        <p:nvSpPr>
          <p:cNvPr id="19" name="Rounded Rectangle 18">
            <a:extLst>
              <a:ext uri="{FF2B5EF4-FFF2-40B4-BE49-F238E27FC236}">
                <a16:creationId xmlns:a16="http://schemas.microsoft.com/office/drawing/2014/main" id="{02AE507A-BD96-42EB-B8FA-E3CF1AC68F22}"/>
              </a:ext>
            </a:extLst>
          </p:cNvPr>
          <p:cNvSpPr>
            <a:spLocks noGrp="1"/>
          </p:cNvSpPr>
          <p:nvPr/>
        </p:nvSpPr>
        <p:spPr>
          <a:xfrm>
            <a:off x="8115300" y="5334000"/>
            <a:ext cx="1809750" cy="47625"/>
          </a:xfrm>
          <a:prstGeom prst="roundRect">
            <a:avLst>
              <a:gd name="adj" fmla="val 40000"/>
            </a:avLst>
          </a:prstGeom>
          <a:solidFill>
            <a:srgbClr val="A5004F"/>
          </a:solidFill>
          <a:ln w="0">
            <a:noFill/>
            <a:prstDash val="solid"/>
          </a:ln>
        </p:spPr>
        <p:txBody>
          <a:bodyPr/>
          <a:lstStyle/>
          <a:p>
            <a:endParaRPr lang="en-US"/>
          </a:p>
        </p:txBody>
      </p:sp>
      <p:sp>
        <p:nvSpPr>
          <p:cNvPr id="21" name="Rectangle 20">
            <a:extLst>
              <a:ext uri="{FF2B5EF4-FFF2-40B4-BE49-F238E27FC236}">
                <a16:creationId xmlns:a16="http://schemas.microsoft.com/office/drawing/2014/main" id="{4766CBA1-7CAB-4D5C-9B4E-E843DECBD1FB}"/>
              </a:ext>
            </a:extLst>
          </p:cNvPr>
          <p:cNvSpPr>
            <a:spLocks noGrp="1"/>
          </p:cNvSpPr>
          <p:nvPr/>
        </p:nvSpPr>
        <p:spPr>
          <a:xfrm>
            <a:off x="571500" y="6457950"/>
            <a:ext cx="6477000" cy="171450"/>
          </a:xfrm>
          <a:prstGeom prst="rect">
            <a:avLst/>
          </a:prstGeom>
          <a:noFill/>
          <a:ln w="0">
            <a:noFill/>
            <a:prstDash val="solid"/>
          </a:ln>
        </p:spPr>
        <p:txBody>
          <a:bodyPr lIns="0" tIns="0" rIns="0" bIns="0" anchor="t">
            <a:normAutofit fontScale="95238"/>
          </a:bodyPr>
          <a:lstStyle/>
          <a:p>
            <a:pPr algn="l">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The Past, Present &amp; Future of AI</a:t>
            </a:r>
          </a:p>
        </p:txBody>
      </p:sp>
      <p:sp>
        <p:nvSpPr>
          <p:cNvPr id="22" name="Rectangle 21">
            <a:extLst>
              <a:ext uri="{FF2B5EF4-FFF2-40B4-BE49-F238E27FC236}">
                <a16:creationId xmlns:a16="http://schemas.microsoft.com/office/drawing/2014/main" id="{AAFB7D50-704D-4CE8-8CD4-EF0E3A8F167D}"/>
              </a:ext>
            </a:extLst>
          </p:cNvPr>
          <p:cNvSpPr>
            <a:spLocks noGrp="1"/>
          </p:cNvSpPr>
          <p:nvPr/>
        </p:nvSpPr>
        <p:spPr>
          <a:xfrm>
            <a:off x="11144250" y="6457950"/>
            <a:ext cx="476250" cy="171450"/>
          </a:xfrm>
          <a:prstGeom prst="rect">
            <a:avLst/>
          </a:prstGeom>
          <a:noFill/>
          <a:ln w="0">
            <a:noFill/>
            <a:prstDash val="solid"/>
          </a:ln>
        </p:spPr>
        <p:txBody>
          <a:bodyPr lIns="0" tIns="0" rIns="0" bIns="0" anchor="t">
            <a:normAutofit fontScale="95238"/>
          </a:bodyPr>
          <a:lstStyle/>
          <a:p>
            <a:pPr algn="r">
              <a:lnSpc>
                <a:spcPct val="105000"/>
              </a:lnSpc>
              <a:buNone/>
              <a:defRPr sz="1125" b="0" i="0">
                <a:solidFill>
                  <a:srgbClr val="4B5A78"/>
                </a:solidFill>
                <a:latin typeface="Aptos"/>
                <a:ea typeface="Aptos"/>
                <a:cs typeface="Aptos"/>
              </a:defRPr>
            </a:pPr>
            <a:r>
              <a:rPr sz="1125" b="0" i="0">
                <a:solidFill>
                  <a:srgbClr val="4B5A78"/>
                </a:solidFill>
                <a:latin typeface="Aptos"/>
                <a:ea typeface="Aptos"/>
                <a:cs typeface="Aptos"/>
              </a:rPr>
              <a:t>09</a:t>
            </a:r>
          </a:p>
        </p:txBody>
      </p:sp>
    </p:spTree>
    <p:extLst>
      <p:ext uri="{BB962C8B-B14F-4D97-AF65-F5344CB8AC3E}">
        <p14:creationId xmlns:p14="http://schemas.microsoft.com/office/powerpoint/2010/main" val="534880435"/>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2617</TotalTime>
  <Words>2563</Words>
  <Application>Microsoft Macintosh PowerPoint</Application>
  <DocSecurity>0</DocSecurity>
  <PresentationFormat>Widescreen</PresentationFormat>
  <Paragraphs>355</Paragraphs>
  <Slides>20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Aptos</vt:lpstr>
      <vt:lpstr>Aptos Display</vt: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Li, Haifei</cp:lastModifiedBy>
  <cp:revision>10</cp:revision>
  <dcterms:created xsi:type="dcterms:W3CDTF">2026-07-21T22:33:55Z</dcterms:created>
  <dcterms:modified xsi:type="dcterms:W3CDTF">2026-07-25T14:10:25Z</dcterms:modified>
</cp:coreProperties>
</file>