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5" r:id="rId4"/>
    <p:sldId id="274" r:id="rId5"/>
    <p:sldId id="258" r:id="rId6"/>
    <p:sldId id="273" r:id="rId7"/>
    <p:sldId id="272" r:id="rId8"/>
    <p:sldId id="271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76" r:id="rId17"/>
    <p:sldId id="266" r:id="rId18"/>
    <p:sldId id="268" r:id="rId19"/>
    <p:sldId id="269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2"/>
    <p:restoredTop sz="93068"/>
  </p:normalViewPr>
  <p:slideViewPr>
    <p:cSldViewPr snapToGrid="0">
      <p:cViewPr varScale="1">
        <p:scale>
          <a:sx n="144" d="100"/>
          <a:sy n="144" d="100"/>
        </p:scale>
        <p:origin x="13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Opening: welcome the audience and invite them to think about how they decide whether one AI tool is better than another.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Pause after “better at what?” Invite two or three audience responses.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8905F-4A01-3F75-0F28-A9C32991E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1C15BC-728B-23D4-980E-D739239C7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67B13D-18DF-478A-594A-B50600CA07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Pause after “better at what?” Invite two or three audience responses.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945D1-6164-4E4D-6392-FBE14DF1B03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0650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3C833-B5AF-86ED-5574-E9BBFED0F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97820E-C0B5-EF1A-FA8B-AA60D592C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3E9840-88E5-50CB-2344-3AE3EAD0D0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Pause after “better at what?” Invite two or three audience responses.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1AFC7-3C24-2968-1831-D1D9EB4D330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4919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Artificial Analysis Intelligence Index (AAII)</a:t>
            </a:r>
            <a:endParaRPr dirty="0"/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 err="1"/>
              <a:t>Grassrootech</a:t>
            </a:r>
            <a:r>
              <a:rPr dirty="0"/>
              <a:t> logo and speaker profile: https://</a:t>
            </a:r>
            <a:r>
              <a:rPr dirty="0" err="1"/>
              <a:t>www.grassrootech.com</a:t>
            </a:r>
            <a:r>
              <a:rPr dirty="0"/>
              <a:t>/</a:t>
            </a:r>
          </a:p>
          <a:p>
            <a:r>
              <a:rPr dirty="0"/>
              <a:t>MMLU: https://</a:t>
            </a:r>
            <a:r>
              <a:rPr dirty="0" err="1"/>
              <a:t>arxiv.org</a:t>
            </a:r>
            <a:r>
              <a:rPr dirty="0"/>
              <a:t>/abs/2009.03300</a:t>
            </a:r>
          </a:p>
          <a:p>
            <a:r>
              <a:rPr dirty="0"/>
              <a:t>GPQA: https://</a:t>
            </a:r>
            <a:r>
              <a:rPr dirty="0" err="1"/>
              <a:t>arxiv.org</a:t>
            </a:r>
            <a:r>
              <a:rPr dirty="0"/>
              <a:t>/abs/2311.12022</a:t>
            </a:r>
          </a:p>
          <a:p>
            <a:r>
              <a:rPr dirty="0"/>
              <a:t>ARC-AGI: https://</a:t>
            </a:r>
            <a:r>
              <a:rPr dirty="0" err="1"/>
              <a:t>arcprize.org</a:t>
            </a:r>
            <a:r>
              <a:rPr dirty="0"/>
              <a:t>/arc-</a:t>
            </a:r>
            <a:r>
              <a:rPr dirty="0" err="1"/>
              <a:t>agi</a:t>
            </a:r>
            <a:r>
              <a:rPr dirty="0"/>
              <a:t>/2</a:t>
            </a:r>
          </a:p>
          <a:p>
            <a:r>
              <a:rPr dirty="0"/>
              <a:t>SWE-bench: https://</a:t>
            </a:r>
            <a:r>
              <a:rPr dirty="0" err="1"/>
              <a:t>arxiv.org</a:t>
            </a:r>
            <a:r>
              <a:rPr dirty="0"/>
              <a:t>/abs/2310.06770</a:t>
            </a:r>
          </a:p>
          <a:p>
            <a:r>
              <a:rPr dirty="0"/>
              <a:t>Humanity's Last Exam: https://</a:t>
            </a:r>
            <a:r>
              <a:rPr dirty="0" err="1"/>
              <a:t>doi.org</a:t>
            </a:r>
            <a:r>
              <a:rPr dirty="0"/>
              <a:t>/10.48550/arXiv.2501.14249</a:t>
            </a:r>
          </a:p>
          <a:p>
            <a:r>
              <a:rPr dirty="0"/>
              <a:t>Agents' Last Exam: https://</a:t>
            </a:r>
            <a:r>
              <a:rPr dirty="0" err="1"/>
              <a:t>arxiv.org</a:t>
            </a:r>
            <a:r>
              <a:rPr dirty="0"/>
              <a:t>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F8658-D006-CE66-80C0-8E8E87812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C9A078-9F5C-82AC-723F-066BEB8F91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55E806-ED4C-8F87-49EC-E76BD04C0E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Artificial Analysis Intelligence Index (AAII)</a:t>
            </a:r>
            <a:endParaRPr dirty="0"/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 err="1"/>
              <a:t>Grassrootech</a:t>
            </a:r>
            <a:r>
              <a:rPr dirty="0"/>
              <a:t> logo and speaker profile: https://</a:t>
            </a:r>
            <a:r>
              <a:rPr dirty="0" err="1"/>
              <a:t>www.grassrootech.com</a:t>
            </a:r>
            <a:r>
              <a:rPr dirty="0"/>
              <a:t>/</a:t>
            </a:r>
          </a:p>
          <a:p>
            <a:r>
              <a:rPr dirty="0"/>
              <a:t>MMLU: https://</a:t>
            </a:r>
            <a:r>
              <a:rPr dirty="0" err="1"/>
              <a:t>arxiv.org</a:t>
            </a:r>
            <a:r>
              <a:rPr dirty="0"/>
              <a:t>/abs/2009.03300</a:t>
            </a:r>
          </a:p>
          <a:p>
            <a:r>
              <a:rPr dirty="0"/>
              <a:t>GPQA: https://</a:t>
            </a:r>
            <a:r>
              <a:rPr dirty="0" err="1"/>
              <a:t>arxiv.org</a:t>
            </a:r>
            <a:r>
              <a:rPr dirty="0"/>
              <a:t>/abs/2311.12022</a:t>
            </a:r>
          </a:p>
          <a:p>
            <a:r>
              <a:rPr dirty="0"/>
              <a:t>ARC-AGI: https://</a:t>
            </a:r>
            <a:r>
              <a:rPr dirty="0" err="1"/>
              <a:t>arcprize.org</a:t>
            </a:r>
            <a:r>
              <a:rPr dirty="0"/>
              <a:t>/arc-</a:t>
            </a:r>
            <a:r>
              <a:rPr dirty="0" err="1"/>
              <a:t>agi</a:t>
            </a:r>
            <a:r>
              <a:rPr dirty="0"/>
              <a:t>/2</a:t>
            </a:r>
          </a:p>
          <a:p>
            <a:r>
              <a:rPr dirty="0"/>
              <a:t>SWE-bench: https://</a:t>
            </a:r>
            <a:r>
              <a:rPr dirty="0" err="1"/>
              <a:t>arxiv.org</a:t>
            </a:r>
            <a:r>
              <a:rPr dirty="0"/>
              <a:t>/abs/2310.06770</a:t>
            </a:r>
          </a:p>
          <a:p>
            <a:r>
              <a:rPr dirty="0"/>
              <a:t>Humanity's Last Exam: https://</a:t>
            </a:r>
            <a:r>
              <a:rPr dirty="0" err="1"/>
              <a:t>doi.org</a:t>
            </a:r>
            <a:r>
              <a:rPr dirty="0"/>
              <a:t>/10.48550/arXiv.2501.14249</a:t>
            </a:r>
          </a:p>
          <a:p>
            <a:r>
              <a:rPr dirty="0"/>
              <a:t>Agents' Last Exam: https://</a:t>
            </a:r>
            <a:r>
              <a:rPr dirty="0" err="1"/>
              <a:t>arxiv.org</a:t>
            </a:r>
            <a:r>
              <a:rPr dirty="0"/>
              <a:t>/abs/2606.05405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9E91B-C517-AC75-A133-518296206B1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6239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D11F8-0DC2-55E9-EE67-B550E0863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665C56-6F41-AF6D-6B83-0C8409330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A9E36-8B5C-3617-C6AE-4290EFDE9C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Artificial Analysis Intelligence Index (AAII)</a:t>
            </a:r>
            <a:endParaRPr dirty="0"/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 err="1"/>
              <a:t>Grassrootech</a:t>
            </a:r>
            <a:r>
              <a:rPr dirty="0"/>
              <a:t> logo and speaker profile: https://</a:t>
            </a:r>
            <a:r>
              <a:rPr dirty="0" err="1"/>
              <a:t>www.grassrootech.com</a:t>
            </a:r>
            <a:r>
              <a:rPr dirty="0"/>
              <a:t>/</a:t>
            </a:r>
          </a:p>
          <a:p>
            <a:r>
              <a:rPr dirty="0"/>
              <a:t>MMLU: https://</a:t>
            </a:r>
            <a:r>
              <a:rPr dirty="0" err="1"/>
              <a:t>arxiv.org</a:t>
            </a:r>
            <a:r>
              <a:rPr dirty="0"/>
              <a:t>/abs/2009.03300</a:t>
            </a:r>
          </a:p>
          <a:p>
            <a:r>
              <a:rPr dirty="0"/>
              <a:t>GPQA: https://</a:t>
            </a:r>
            <a:r>
              <a:rPr dirty="0" err="1"/>
              <a:t>arxiv.org</a:t>
            </a:r>
            <a:r>
              <a:rPr dirty="0"/>
              <a:t>/abs/2311.12022</a:t>
            </a:r>
          </a:p>
          <a:p>
            <a:r>
              <a:rPr dirty="0"/>
              <a:t>ARC-AGI: https://</a:t>
            </a:r>
            <a:r>
              <a:rPr dirty="0" err="1"/>
              <a:t>arcprize.org</a:t>
            </a:r>
            <a:r>
              <a:rPr dirty="0"/>
              <a:t>/arc-</a:t>
            </a:r>
            <a:r>
              <a:rPr dirty="0" err="1"/>
              <a:t>agi</a:t>
            </a:r>
            <a:r>
              <a:rPr dirty="0"/>
              <a:t>/2</a:t>
            </a:r>
          </a:p>
          <a:p>
            <a:r>
              <a:rPr dirty="0"/>
              <a:t>SWE-bench: https://</a:t>
            </a:r>
            <a:r>
              <a:rPr dirty="0" err="1"/>
              <a:t>arxiv.org</a:t>
            </a:r>
            <a:r>
              <a:rPr dirty="0"/>
              <a:t>/abs/2310.06770</a:t>
            </a:r>
          </a:p>
          <a:p>
            <a:r>
              <a:rPr dirty="0"/>
              <a:t>Humanity's Last Exam: https://</a:t>
            </a:r>
            <a:r>
              <a:rPr dirty="0" err="1"/>
              <a:t>doi.org</a:t>
            </a:r>
            <a:r>
              <a:rPr dirty="0"/>
              <a:t>/10.48550/arXiv.2501.14249</a:t>
            </a:r>
          </a:p>
          <a:p>
            <a:r>
              <a:rPr dirty="0"/>
              <a:t>Agents' Last Exam: https://</a:t>
            </a:r>
            <a:r>
              <a:rPr dirty="0" err="1"/>
              <a:t>arxiv.org</a:t>
            </a:r>
            <a:r>
              <a:rPr dirty="0"/>
              <a:t>/abs/2606.05405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C1199-46F5-4AED-C403-E52A37F5ACC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6146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29186-856D-58B0-5449-313EC17E8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EE6C4E-723E-01F7-31AA-4DE9CCF95A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204F97-C008-D760-017F-FFC2872DD9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Explain that a high score can be meaningful, but it is never the whole story.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8A6F2-41BC-1F8C-9BB0-DF1DDAB1BBD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2333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Transition: each benchmark is like a different kind of exam.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MMLU is a 57-subject academic and professional knowledge test. Ask: Would an excellent trivia player necessarily make the best doctor or financial adviser?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GPQA contains 448 difficult multiple-choice science questions. Emphasize: it tests a narrow but important slice of ability.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the simple color pattern only as an illustration, not an actual ARC task. ARC-AGI is intended to test new problem-solving and adaptation.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SWE-bench uses real GitHub issues and associated pull requests from Python projects. Mention that a passing test suite is a clear, checkable result.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HLE was created as an expert-level academic benchmark with broad subject coverage. Avoid quoting changing leaderboard scores; focus on what it measures.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ALE measures long-horizon, economically valuable tasks with verifiable outcomes. Explain “long-horizon” as a multi-step task where the AI must keep track of progress.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CED4D-09D1-2EB1-9FC9-B9211F0F9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3C9568-2D5A-0940-C643-65177F6E2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08DEE-13ED-DC72-BE04-97F267F4C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ALE measures long-horizon, economically valuable tasks with verifiable outcomes. Explain “long-horizon” as a multi-step task where the AI must keep track of progress.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3D014-2EA7-C5D1-260E-1CADC4FEA46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41122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this as a conversation slide. The “models” are intentionally fictional and have no scores.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Encourage participants to use this checklist for any AI they try.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Invite participants to suggest another everyday question. Stress: do not enter private information.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Close by restating the central takeaway and invite questions. Mention Max Li, founder of Grassrootech.com, focused on AI-powered website creation and promotion.</a:t>
            </a:r>
          </a:p>
          <a:p>
            <a:endParaRPr/>
          </a:p>
          <a:p>
            <a:r>
              <a:t>[Sources]</a:t>
            </a:r>
          </a:p>
          <a:p>
            <a:r>
              <a:t>Grassrootech logo and speaker profile: https://www.grassrootech.com/</a:t>
            </a:r>
          </a:p>
          <a:p>
            <a:r>
              <a:t>MMLU: https://arxiv.org/abs/2009.03300</a:t>
            </a:r>
          </a:p>
          <a:p>
            <a:r>
              <a:t>GPQA: https://arxiv.org/abs/2311.12022</a:t>
            </a:r>
          </a:p>
          <a:p>
            <a:r>
              <a:t>ARC-AGI: https://arcprize.org/arc-agi/2</a:t>
            </a:r>
          </a:p>
          <a:p>
            <a:r>
              <a:t>SWE-bench: https://arxiv.org/abs/2310.06770</a:t>
            </a:r>
          </a:p>
          <a:p>
            <a:r>
              <a:t>Humanity's Last Exam: https://doi.org/10.48550/arXiv.2501.14249</a:t>
            </a:r>
          </a:p>
          <a:p>
            <a:r>
              <a:t>Agents' Last Exam: https://arxiv.org/abs/2606.05405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C26211-4CBD-5737-B6C4-31F5366EF1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07BCBE-0B5B-C797-55B6-66087E4AE5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‹#›</a:t>
            </a:fld>
            <a:r>
              <a:rPr lang="en-US"/>
              <a:t> of 20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021D54-5EC7-FE7B-DB9E-7F1A34076C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52F7EE-543D-959A-B802-82822E52E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Slide </a:t>
            </a:r>
            <a:fld id="{CD9C0DAB-3462-3E4D-8931-82747395B818}" type="slidenum">
              <a:rPr lang="en-US" smtClean="0"/>
              <a:t>‹#›</a:t>
            </a:fld>
            <a:r>
              <a:rPr lang="en-US" dirty="0"/>
              <a:t> of 20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mailto:max@grassrootech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796AAF2-ADD3-49DD-A52A-AC7FF1DE5B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68580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9664" y="571500"/>
            <a:ext cx="3036473" cy="7334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359828-7C18-4031-A315-301D886EA05B}"/>
              </a:ext>
            </a:extLst>
          </p:cNvPr>
          <p:cNvSpPr>
            <a:spLocks noGrp="1"/>
          </p:cNvSpPr>
          <p:nvPr/>
        </p:nvSpPr>
        <p:spPr>
          <a:xfrm>
            <a:off x="723900" y="1733550"/>
            <a:ext cx="77152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350" b="1">
                <a:solidFill>
                  <a:srgbClr val="14352A"/>
                </a:solidFill>
              </a:defRPr>
            </a:pPr>
            <a:r>
              <a:rPr sz="6000" b="1" dirty="0">
                <a:solidFill>
                  <a:srgbClr val="14352A"/>
                </a:solidFill>
              </a:rPr>
              <a:t>My AI model</a:t>
            </a:r>
          </a:p>
          <a:p>
            <a:pPr algn="l">
              <a:defRPr sz="4350" b="1">
                <a:solidFill>
                  <a:srgbClr val="14352A"/>
                </a:solidFill>
              </a:defRPr>
            </a:pPr>
            <a:r>
              <a:rPr sz="6000" b="1" dirty="0">
                <a:solidFill>
                  <a:srgbClr val="14352A"/>
                </a:solidFill>
              </a:rPr>
              <a:t>is better than yours…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17E4D3-80B8-4EF6-A746-65ABEC878601}"/>
              </a:ext>
            </a:extLst>
          </p:cNvPr>
          <p:cNvSpPr>
            <a:spLocks noGrp="1"/>
          </p:cNvSpPr>
          <p:nvPr/>
        </p:nvSpPr>
        <p:spPr>
          <a:xfrm>
            <a:off x="762000" y="3524250"/>
            <a:ext cx="7048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0F6B4B"/>
                </a:solidFill>
              </a:defRPr>
            </a:pPr>
            <a:r>
              <a:rPr sz="2250" b="1">
                <a:solidFill>
                  <a:srgbClr val="0F6B4B"/>
                </a:solidFill>
              </a:rPr>
              <a:t>An Introduction to AI Benchmarks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F8F351-A517-407A-A9F5-CCD58E5E3C16}"/>
              </a:ext>
            </a:extLst>
          </p:cNvPr>
          <p:cNvSpPr>
            <a:spLocks noGrp="1"/>
          </p:cNvSpPr>
          <p:nvPr/>
        </p:nvSpPr>
        <p:spPr>
          <a:xfrm>
            <a:off x="762000" y="4248150"/>
            <a:ext cx="1257300" cy="76200"/>
          </a:xfrm>
          <a:prstGeom prst="rect">
            <a:avLst/>
          </a:prstGeom>
          <a:solidFill>
            <a:srgbClr val="B7D75A"/>
          </a:solidFill>
          <a:ln w="0">
            <a:solidFill>
              <a:srgbClr val="B7D7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3A81FF-FF94-4F1F-8161-C2E1A869F7AB}"/>
              </a:ext>
            </a:extLst>
          </p:cNvPr>
          <p:cNvSpPr>
            <a:spLocks noGrp="1"/>
          </p:cNvSpPr>
          <p:nvPr/>
        </p:nvSpPr>
        <p:spPr>
          <a:xfrm>
            <a:off x="762000" y="4572000"/>
            <a:ext cx="5905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27302B"/>
                </a:solidFill>
              </a:defRPr>
            </a:pPr>
            <a:r>
              <a:rPr sz="1725" b="0" dirty="0">
                <a:solidFill>
                  <a:srgbClr val="27302B"/>
                </a:solidFill>
              </a:rPr>
              <a:t>Thursday, September 17</a:t>
            </a:r>
            <a:r>
              <a:rPr lang="en-US" sz="1725" b="0" dirty="0">
                <a:solidFill>
                  <a:srgbClr val="27302B"/>
                </a:solidFill>
              </a:rPr>
              <a:t>, 2026</a:t>
            </a:r>
            <a:r>
              <a:rPr sz="1725" b="0" dirty="0">
                <a:solidFill>
                  <a:srgbClr val="27302B"/>
                </a:solidFill>
              </a:rPr>
              <a:t>  •  4:30 PM</a:t>
            </a:r>
          </a:p>
          <a:p>
            <a:pPr algn="l">
              <a:defRPr sz="1725" b="0">
                <a:solidFill>
                  <a:srgbClr val="27302B"/>
                </a:solidFill>
              </a:defRPr>
            </a:pPr>
            <a:r>
              <a:rPr sz="1725" b="0" dirty="0">
                <a:solidFill>
                  <a:srgbClr val="27302B"/>
                </a:solidFill>
              </a:rPr>
              <a:t>Andover Senior Center / Robb Center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D40B8A-5011-451A-B4E1-79262269EF03}"/>
              </a:ext>
            </a:extLst>
          </p:cNvPr>
          <p:cNvSpPr>
            <a:spLocks noGrp="1"/>
          </p:cNvSpPr>
          <p:nvPr/>
        </p:nvSpPr>
        <p:spPr>
          <a:xfrm>
            <a:off x="762000" y="5857875"/>
            <a:ext cx="476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547066"/>
                </a:solidFill>
              </a:defRPr>
            </a:pPr>
            <a:r>
              <a:rPr sz="1425" b="1" dirty="0">
                <a:solidFill>
                  <a:srgbClr val="547066"/>
                </a:solidFill>
              </a:rPr>
              <a:t>Max Li  |  </a:t>
            </a:r>
            <a:r>
              <a:rPr lang="en-US" sz="1425" b="1" dirty="0">
                <a:solidFill>
                  <a:srgbClr val="547066"/>
                </a:solidFill>
                <a:hlinkClick r:id="rId4"/>
              </a:rPr>
              <a:t>max@grassrootech.com</a:t>
            </a:r>
            <a:r>
              <a:rPr lang="en-US" sz="1425" b="1" dirty="0">
                <a:solidFill>
                  <a:srgbClr val="547066"/>
                </a:solidFill>
              </a:rPr>
              <a:t> | </a:t>
            </a:r>
            <a:r>
              <a:rPr sz="1425" b="1" dirty="0">
                <a:solidFill>
                  <a:srgbClr val="547066"/>
                </a:solidFill>
              </a:rPr>
              <a:t>Grassrootech.com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rcRect l="25077" r="25077"/>
          <a:stretch>
            <a:fillRect/>
          </a:stretch>
        </p:blipFill>
        <p:spPr>
          <a:xfrm>
            <a:off x="8858250" y="1752600"/>
            <a:ext cx="2133600" cy="2857500"/>
          </a:xfrm>
          <a:prstGeom prst="roundRect">
            <a:avLst>
              <a:gd name="adj" fmla="val 7143"/>
            </a:avLst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9E6EF78-CE04-4FA5-ADEC-A301AC61B936}"/>
              </a:ext>
            </a:extLst>
          </p:cNvPr>
          <p:cNvSpPr>
            <a:spLocks noGrp="1"/>
          </p:cNvSpPr>
          <p:nvPr/>
        </p:nvSpPr>
        <p:spPr>
          <a:xfrm>
            <a:off x="9927824" y="4962525"/>
            <a:ext cx="628650" cy="628650"/>
          </a:xfrm>
          <a:prstGeom prst="ellipse">
            <a:avLst/>
          </a:prstGeom>
          <a:solidFill>
            <a:srgbClr val="B7D75A"/>
          </a:solidFill>
          <a:ln w="0">
            <a:solidFill>
              <a:srgbClr val="B7D7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76C188-AD26-4FF7-9846-80CF25D75BC1}"/>
              </a:ext>
            </a:extLst>
          </p:cNvPr>
          <p:cNvSpPr>
            <a:spLocks noGrp="1"/>
          </p:cNvSpPr>
          <p:nvPr/>
        </p:nvSpPr>
        <p:spPr>
          <a:xfrm>
            <a:off x="10565999" y="5143500"/>
            <a:ext cx="266700" cy="266700"/>
          </a:xfrm>
          <a:prstGeom prst="ellipse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F786B7-94E5-E9F0-32A6-B0EDEE205E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1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63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7CC5682-9BD1-475B-A28E-FFFAE1CC10A4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082428-CCFD-4107-80FD-3E1FC4C254EF}"/>
              </a:ext>
            </a:extLst>
          </p:cNvPr>
          <p:cNvSpPr>
            <a:spLocks noGrp="1"/>
          </p:cNvSpPr>
          <p:nvPr/>
        </p:nvSpPr>
        <p:spPr>
          <a:xfrm>
            <a:off x="685800" y="765072"/>
            <a:ext cx="9860280" cy="70675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lang="en-US" sz="4000" b="1" dirty="0">
                <a:solidFill>
                  <a:srgbClr val="14352A"/>
                </a:solidFill>
              </a:rPr>
              <a:t>How many commercial AI models?</a:t>
            </a:r>
            <a:endParaRPr sz="4000" b="1" dirty="0">
              <a:solidFill>
                <a:srgbClr val="14352A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8724CA-D4FE-B38E-5C0B-E4768E780195}"/>
              </a:ext>
            </a:extLst>
          </p:cNvPr>
          <p:cNvSpPr txBox="1"/>
          <p:nvPr/>
        </p:nvSpPr>
        <p:spPr>
          <a:xfrm>
            <a:off x="685800" y="1576252"/>
            <a:ext cx="3580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299 from </a:t>
            </a:r>
            <a:r>
              <a:rPr lang="en-US" dirty="0" err="1"/>
              <a:t>artificialanalysis.ai</a:t>
            </a:r>
            <a:r>
              <a:rPr lang="en-US" dirty="0"/>
              <a:t>/models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801D02E-5BFF-42FC-6555-DBC2966447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418666"/>
              </p:ext>
            </p:extLst>
          </p:nvPr>
        </p:nvGraphicFramePr>
        <p:xfrm>
          <a:off x="838200" y="2492534"/>
          <a:ext cx="10718074" cy="2468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1023">
                  <a:extLst>
                    <a:ext uri="{9D8B030D-6E8A-4147-A177-3AD203B41FA5}">
                      <a16:colId xmlns:a16="http://schemas.microsoft.com/office/drawing/2014/main" val="1940974791"/>
                    </a:ext>
                  </a:extLst>
                </a:gridCol>
                <a:gridCol w="7977051">
                  <a:extLst>
                    <a:ext uri="{9D8B030D-6E8A-4147-A177-3AD203B41FA5}">
                      <a16:colId xmlns:a16="http://schemas.microsoft.com/office/drawing/2014/main" val="42789368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Developer country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Major model families to mention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70194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United States (166)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OpenAI — GPT; Anthropic — Claude; Google — Gemini; Meta — Llama; </a:t>
                      </a:r>
                      <a:r>
                        <a:rPr lang="en-US" dirty="0" err="1"/>
                        <a:t>xAI</a:t>
                      </a:r>
                      <a:r>
                        <a:rPr lang="en-US" dirty="0"/>
                        <a:t> — Grok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01903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China (79)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DeepSeek — V4/R1; Alibaba — Qwen; </a:t>
                      </a:r>
                      <a:r>
                        <a:rPr lang="en-US" dirty="0" err="1"/>
                        <a:t>Z.ai</a:t>
                      </a:r>
                      <a:r>
                        <a:rPr lang="en-US" dirty="0"/>
                        <a:t> — GLM; Moonshot AI — Kimi; </a:t>
                      </a:r>
                      <a:r>
                        <a:rPr lang="en-US" dirty="0" err="1"/>
                        <a:t>MiniMax</a:t>
                      </a:r>
                      <a:r>
                        <a:rPr lang="en-US" dirty="0"/>
                        <a:t> — </a:t>
                      </a:r>
                      <a:r>
                        <a:rPr lang="en-US" dirty="0" err="1"/>
                        <a:t>MiniMax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9667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South Korea (16)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LG EXAONE, Upstage Solar, and Naver </a:t>
                      </a:r>
                      <a:r>
                        <a:rPr lang="en-US" b="0" dirty="0" err="1"/>
                        <a:t>HyperCLOVA</a:t>
                      </a:r>
                      <a:r>
                        <a:rPr lang="en-US" b="0" dirty="0"/>
                        <a:t> 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70282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France (11)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Mistral AI — Mistral Small, Mistral Large, </a:t>
                      </a:r>
                      <a:r>
                        <a:rPr lang="en-US" dirty="0" err="1"/>
                        <a:t>Devstral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09481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Others (27)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UAE — Falcon (TII); Israel — Jamba (AI21 Labs); Germany — Aleph Alpha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860763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BACBBCE-9893-0D26-F4AF-4140CA406CF0}"/>
              </a:ext>
            </a:extLst>
          </p:cNvPr>
          <p:cNvSpPr txBox="1"/>
          <p:nvPr/>
        </p:nvSpPr>
        <p:spPr>
          <a:xfrm>
            <a:off x="838200" y="5335790"/>
            <a:ext cx="9266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Artificial Analysis, accessed September 08, 2026.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E874AC5-485F-FEAF-7447-A50855C1E6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2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957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5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D9B88C-A2F5-A6C6-B376-AA6C33873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8D049E-41CB-6348-36A2-70E88E0210A7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005B81-0693-E067-0464-39FDFCA885B3}"/>
              </a:ext>
            </a:extLst>
          </p:cNvPr>
          <p:cNvSpPr>
            <a:spLocks noGrp="1"/>
          </p:cNvSpPr>
          <p:nvPr/>
        </p:nvSpPr>
        <p:spPr>
          <a:xfrm>
            <a:off x="685800" y="1295400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lang="en-US" sz="2700" b="1" dirty="0">
                <a:solidFill>
                  <a:srgbClr val="14352A"/>
                </a:solidFill>
              </a:rPr>
              <a:t>Popular Vendors</a:t>
            </a:r>
            <a:endParaRPr sz="2700" b="1" dirty="0">
              <a:solidFill>
                <a:srgbClr val="14352A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9E5F0A-7A49-050E-95CE-AAC400AD2DFE}"/>
              </a:ext>
            </a:extLst>
          </p:cNvPr>
          <p:cNvSpPr txBox="1"/>
          <p:nvPr/>
        </p:nvSpPr>
        <p:spPr>
          <a:xfrm>
            <a:off x="685799" y="1887810"/>
            <a:ext cx="914178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OpenAI (US):</a:t>
            </a:r>
            <a:r>
              <a:rPr lang="en-US" dirty="0"/>
              <a:t> GPT-4.1, GPT-5, GPT-6 Astra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Anthropic (US):</a:t>
            </a:r>
            <a:r>
              <a:rPr lang="en-US" dirty="0"/>
              <a:t> Claude 3.5, Claude 4, Claude Fable 5.1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Google (US):</a:t>
            </a:r>
            <a:r>
              <a:rPr lang="en-US" dirty="0"/>
              <a:t> Gemini 2.5, Gemini 3, Gemini Flash / Flash-Lite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DeepSeek (China):</a:t>
            </a:r>
            <a:r>
              <a:rPr lang="en-US" dirty="0"/>
              <a:t> DeepSeek-V4, DeepSeek-R1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Mistral AI (France):</a:t>
            </a:r>
            <a:r>
              <a:rPr lang="en-US" dirty="0"/>
              <a:t> Mistral Small, Mistral Large, </a:t>
            </a:r>
            <a:r>
              <a:rPr lang="en-US" dirty="0" err="1"/>
              <a:t>Devstral</a:t>
            </a:r>
            <a:r>
              <a:rPr lang="en-US" dirty="0"/>
              <a:t>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2B776C-9ECF-C00C-BD64-1F4D0B91B316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lang="en-US" sz="4000" b="1" dirty="0">
                <a:solidFill>
                  <a:srgbClr val="14352A"/>
                </a:solidFill>
              </a:rPr>
              <a:t>Most AI Models are not Household Names</a:t>
            </a:r>
            <a:endParaRPr sz="4000" b="1" dirty="0">
              <a:solidFill>
                <a:srgbClr val="14352A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B4057D-561E-F8EB-D5D3-2F16571F99C9}"/>
              </a:ext>
            </a:extLst>
          </p:cNvPr>
          <p:cNvSpPr txBox="1"/>
          <p:nvPr/>
        </p:nvSpPr>
        <p:spPr>
          <a:xfrm>
            <a:off x="685800" y="4331375"/>
            <a:ext cx="1033054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Celeris-1</a:t>
            </a:r>
            <a:r>
              <a:rPr lang="en-US" dirty="0"/>
              <a:t> — listed as the catalog’s fastest output-speed model.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Mercury 2</a:t>
            </a:r>
            <a:r>
              <a:rPr lang="en-US" dirty="0"/>
              <a:t> — another very high-speed model.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Command A+</a:t>
            </a:r>
            <a:r>
              <a:rPr lang="en-US" dirty="0"/>
              <a:t> — </a:t>
            </a:r>
            <a:r>
              <a:rPr lang="en-US" dirty="0" err="1"/>
              <a:t>Cohere’s</a:t>
            </a:r>
            <a:r>
              <a:rPr lang="en-US" dirty="0"/>
              <a:t> enterprise-oriented model from Canada.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Granite 4.2 3B</a:t>
            </a:r>
            <a:r>
              <a:rPr lang="en-US" dirty="0"/>
              <a:t> — IBM’s compact model family.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 err="1"/>
              <a:t>Devstral</a:t>
            </a:r>
            <a:r>
              <a:rPr lang="en-US" b="1" dirty="0"/>
              <a:t> 2</a:t>
            </a:r>
            <a:r>
              <a:rPr lang="en-US" dirty="0"/>
              <a:t> — Mistral’s coding-focused model.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GLM-5.3</a:t>
            </a:r>
            <a:r>
              <a:rPr lang="en-US" dirty="0"/>
              <a:t> — a leading open-weights entry from </a:t>
            </a:r>
            <a:r>
              <a:rPr lang="en-US" dirty="0" err="1"/>
              <a:t>Z.ai</a:t>
            </a:r>
            <a:r>
              <a:rPr lang="en-US" dirty="0"/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Kimi K3</a:t>
            </a:r>
            <a:r>
              <a:rPr lang="en-US" dirty="0"/>
              <a:t> — Moonshot AI’s model family from China.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174772-95A9-5E41-403B-4E43751334FC}"/>
              </a:ext>
            </a:extLst>
          </p:cNvPr>
          <p:cNvSpPr>
            <a:spLocks noGrp="1"/>
          </p:cNvSpPr>
          <p:nvPr/>
        </p:nvSpPr>
        <p:spPr>
          <a:xfrm>
            <a:off x="685800" y="3758296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lang="en-US" sz="2700" b="1" dirty="0">
                <a:solidFill>
                  <a:srgbClr val="14352A"/>
                </a:solidFill>
              </a:rPr>
              <a:t>Have you heard of the following ones?</a:t>
            </a:r>
            <a:endParaRPr sz="2700" b="1" dirty="0">
              <a:solidFill>
                <a:srgbClr val="14352A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9DD9E90-E0B8-BD91-F182-88BFE03062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3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652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5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D337D1-FAF8-519A-262E-6345B3741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118C499-72B4-BE14-265C-25B128BFAC8D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4EF501-71E4-9BA5-4477-8939A737A09A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sz="2700" b="1">
                <a:solidFill>
                  <a:srgbClr val="14352A"/>
                </a:solidFill>
              </a:rPr>
              <a:t>A benchmark is a report card for a particular task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15158C-0EA2-AD0A-95A7-4203E20C889F}"/>
              </a:ext>
            </a:extLst>
          </p:cNvPr>
          <p:cNvSpPr>
            <a:spLocks noGrp="1"/>
          </p:cNvSpPr>
          <p:nvPr/>
        </p:nvSpPr>
        <p:spPr>
          <a:xfrm>
            <a:off x="819150" y="1638300"/>
            <a:ext cx="6858000" cy="355908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14352A"/>
                </a:solidFill>
              </a:defRPr>
            </a:pPr>
            <a:r>
              <a:rPr sz="2550" b="1" dirty="0">
                <a:solidFill>
                  <a:srgbClr val="14352A"/>
                </a:solidFill>
              </a:rPr>
              <a:t>It does not measure “everything about intelligence.”</a:t>
            </a:r>
            <a:endParaRPr lang="en-US" sz="2550" b="1" dirty="0">
              <a:solidFill>
                <a:srgbClr val="14352A"/>
              </a:solidFill>
            </a:endParaRPr>
          </a:p>
          <a:p>
            <a:pPr algn="l">
              <a:defRPr sz="2550" b="1">
                <a:solidFill>
                  <a:srgbClr val="14352A"/>
                </a:solidFill>
              </a:defRPr>
            </a:pPr>
            <a:endParaRPr sz="2550" b="1" dirty="0">
              <a:solidFill>
                <a:srgbClr val="14352A"/>
              </a:solidFill>
            </a:endParaRPr>
          </a:p>
          <a:p>
            <a:pPr algn="l">
              <a:defRPr sz="2550" b="1">
                <a:solidFill>
                  <a:srgbClr val="14352A"/>
                </a:solidFill>
              </a:defRPr>
            </a:pPr>
            <a:r>
              <a:rPr sz="2550" b="1" dirty="0">
                <a:solidFill>
                  <a:srgbClr val="14352A"/>
                </a:solidFill>
              </a:rPr>
              <a:t>It measures performance</a:t>
            </a:r>
            <a:r>
              <a:rPr lang="en-US" sz="2550" b="1" dirty="0">
                <a:solidFill>
                  <a:srgbClr val="14352A"/>
                </a:solidFill>
              </a:rPr>
              <a:t>/intelligence</a:t>
            </a:r>
            <a:r>
              <a:rPr sz="2550" b="1" dirty="0">
                <a:solidFill>
                  <a:srgbClr val="14352A"/>
                </a:solidFill>
              </a:rPr>
              <a:t> under specific rules.</a:t>
            </a:r>
            <a:endParaRPr lang="en-US" sz="2550" b="1" dirty="0">
              <a:solidFill>
                <a:srgbClr val="14352A"/>
              </a:solidFill>
            </a:endParaRPr>
          </a:p>
          <a:p>
            <a:pPr algn="l">
              <a:defRPr sz="2550" b="1">
                <a:solidFill>
                  <a:srgbClr val="14352A"/>
                </a:solidFill>
              </a:defRPr>
            </a:pPr>
            <a:endParaRPr lang="en-US" sz="2550" b="1" dirty="0">
              <a:solidFill>
                <a:srgbClr val="14352A"/>
              </a:solidFill>
            </a:endParaRPr>
          </a:p>
          <a:p>
            <a:pPr algn="l">
              <a:defRPr sz="2550" b="1">
                <a:solidFill>
                  <a:srgbClr val="14352A"/>
                </a:solidFill>
              </a:defRPr>
            </a:pPr>
            <a:r>
              <a:rPr lang="en-US" sz="2550" b="1" dirty="0">
                <a:solidFill>
                  <a:srgbClr val="14352A"/>
                </a:solidFill>
              </a:rPr>
              <a:t>Two other aspects are equally important:</a:t>
            </a:r>
          </a:p>
          <a:p>
            <a:pPr marL="971550" lvl="1" indent="-514350">
              <a:buFont typeface="+mj-lt"/>
              <a:buAutoNum type="arabicPeriod"/>
              <a:defRPr sz="2550" b="1">
                <a:solidFill>
                  <a:srgbClr val="14352A"/>
                </a:solidFill>
              </a:defRPr>
            </a:pPr>
            <a:r>
              <a:rPr lang="en-US" sz="2550" b="1" dirty="0">
                <a:solidFill>
                  <a:srgbClr val="14352A"/>
                </a:solidFill>
              </a:rPr>
              <a:t>Price</a:t>
            </a:r>
          </a:p>
          <a:p>
            <a:pPr marL="971550" lvl="1" indent="-514350">
              <a:buFont typeface="+mj-lt"/>
              <a:buAutoNum type="arabicPeriod"/>
              <a:defRPr sz="2550" b="1">
                <a:solidFill>
                  <a:srgbClr val="14352A"/>
                </a:solidFill>
              </a:defRPr>
            </a:pPr>
            <a:r>
              <a:rPr lang="en-US" sz="2550" b="1" dirty="0">
                <a:solidFill>
                  <a:srgbClr val="14352A"/>
                </a:solidFill>
              </a:rPr>
              <a:t>Speed</a:t>
            </a:r>
            <a:endParaRPr sz="2550" b="1" dirty="0">
              <a:solidFill>
                <a:srgbClr val="14352A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FD9F8A0-7AED-539A-DE01-8A86298A58E4}"/>
              </a:ext>
            </a:extLst>
          </p:cNvPr>
          <p:cNvSpPr>
            <a:spLocks noGrp="1"/>
          </p:cNvSpPr>
          <p:nvPr/>
        </p:nvSpPr>
        <p:spPr>
          <a:xfrm>
            <a:off x="7905750" y="1476375"/>
            <a:ext cx="2952750" cy="31432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520E69-28B7-A3F6-4DCF-BE47063118CF}"/>
              </a:ext>
            </a:extLst>
          </p:cNvPr>
          <p:cNvSpPr>
            <a:spLocks noGrp="1"/>
          </p:cNvSpPr>
          <p:nvPr/>
        </p:nvSpPr>
        <p:spPr>
          <a:xfrm>
            <a:off x="8172450" y="1771650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0F6B4B"/>
                </a:solidFill>
              </a:defRPr>
            </a:pPr>
            <a:r>
              <a:rPr sz="1500" b="1">
                <a:solidFill>
                  <a:srgbClr val="0F6B4B"/>
                </a:solidFill>
              </a:rPr>
              <a:t>Think of it like this: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D6307B-E6B8-AA90-5339-F9C0B20C76E0}"/>
              </a:ext>
            </a:extLst>
          </p:cNvPr>
          <p:cNvSpPr>
            <a:spLocks noGrp="1"/>
          </p:cNvSpPr>
          <p:nvPr/>
        </p:nvSpPr>
        <p:spPr>
          <a:xfrm>
            <a:off x="8172450" y="2219325"/>
            <a:ext cx="2305050" cy="2400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27302B"/>
                </a:solidFill>
              </a:defRPr>
            </a:pPr>
            <a:r>
              <a:rPr sz="1575" b="0" dirty="0">
                <a:solidFill>
                  <a:srgbClr val="27302B"/>
                </a:solidFill>
              </a:rPr>
              <a:t>• </a:t>
            </a:r>
            <a:r>
              <a:rPr lang="en-US" sz="1575" dirty="0">
                <a:solidFill>
                  <a:srgbClr val="27302B"/>
                </a:solidFill>
              </a:rPr>
              <a:t>S</a:t>
            </a:r>
            <a:r>
              <a:rPr sz="1575" b="0" dirty="0">
                <a:solidFill>
                  <a:srgbClr val="27302B"/>
                </a:solidFill>
              </a:rPr>
              <a:t>pelling test</a:t>
            </a:r>
            <a:endParaRPr lang="en-US" sz="1575" b="0" dirty="0">
              <a:solidFill>
                <a:srgbClr val="27302B"/>
              </a:solidFill>
            </a:endParaRPr>
          </a:p>
          <a:p>
            <a:pPr>
              <a:defRPr sz="1575" b="0">
                <a:solidFill>
                  <a:srgbClr val="27302B"/>
                </a:solidFill>
              </a:defRPr>
            </a:pPr>
            <a:r>
              <a:rPr lang="en-US" sz="1575" dirty="0">
                <a:solidFill>
                  <a:srgbClr val="27302B"/>
                </a:solidFill>
              </a:rPr>
              <a:t>• SAT/ACT test</a:t>
            </a:r>
            <a:endParaRPr sz="1575" b="0" dirty="0">
              <a:solidFill>
                <a:srgbClr val="27302B"/>
              </a:solidFill>
            </a:endParaRPr>
          </a:p>
          <a:p>
            <a:pPr algn="l">
              <a:defRPr sz="1575" b="0">
                <a:solidFill>
                  <a:srgbClr val="27302B"/>
                </a:solidFill>
              </a:defRPr>
            </a:pPr>
            <a:r>
              <a:rPr sz="1575" b="0" dirty="0">
                <a:solidFill>
                  <a:srgbClr val="27302B"/>
                </a:solidFill>
              </a:rPr>
              <a:t>• </a:t>
            </a:r>
            <a:r>
              <a:rPr lang="en-US" sz="1575" dirty="0">
                <a:solidFill>
                  <a:srgbClr val="27302B"/>
                </a:solidFill>
              </a:rPr>
              <a:t>D</a:t>
            </a:r>
            <a:r>
              <a:rPr sz="1575" b="0" dirty="0">
                <a:solidFill>
                  <a:srgbClr val="27302B"/>
                </a:solidFill>
              </a:rPr>
              <a:t>riving test</a:t>
            </a:r>
          </a:p>
          <a:p>
            <a:pPr algn="l">
              <a:defRPr sz="1575" b="0">
                <a:solidFill>
                  <a:srgbClr val="27302B"/>
                </a:solidFill>
              </a:defRPr>
            </a:pPr>
            <a:r>
              <a:rPr sz="1575" b="0">
                <a:solidFill>
                  <a:srgbClr val="27302B"/>
                </a:solidFill>
              </a:rPr>
              <a:t>• </a:t>
            </a:r>
            <a:r>
              <a:rPr lang="en-US" sz="1575">
                <a:solidFill>
                  <a:srgbClr val="27302B"/>
                </a:solidFill>
              </a:rPr>
              <a:t>C</a:t>
            </a:r>
            <a:r>
              <a:rPr sz="1575" b="0">
                <a:solidFill>
                  <a:srgbClr val="27302B"/>
                </a:solidFill>
              </a:rPr>
              <a:t>ooking </a:t>
            </a:r>
            <a:r>
              <a:rPr sz="1575" b="0" dirty="0">
                <a:solidFill>
                  <a:srgbClr val="27302B"/>
                </a:solidFill>
              </a:rPr>
              <a:t>contest</a:t>
            </a:r>
          </a:p>
          <a:p>
            <a:endParaRPr sz="1575" b="0" dirty="0">
              <a:solidFill>
                <a:srgbClr val="27302B"/>
              </a:solidFill>
            </a:endParaRPr>
          </a:p>
          <a:p>
            <a:pPr algn="l">
              <a:defRPr sz="1575" b="0">
                <a:solidFill>
                  <a:srgbClr val="27302B"/>
                </a:solidFill>
              </a:defRPr>
            </a:pPr>
            <a:r>
              <a:rPr sz="1575" b="0" dirty="0">
                <a:solidFill>
                  <a:srgbClr val="27302B"/>
                </a:solidFill>
              </a:rPr>
              <a:t>Each reveals something useful — but none tells the whole story of a person.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D61F22-1FA3-2202-BDFC-EE3F785043D5}"/>
              </a:ext>
            </a:extLst>
          </p:cNvPr>
          <p:cNvSpPr>
            <a:spLocks noGrp="1"/>
          </p:cNvSpPr>
          <p:nvPr/>
        </p:nvSpPr>
        <p:spPr>
          <a:xfrm>
            <a:off x="685800" y="5334000"/>
            <a:ext cx="10820400" cy="19050"/>
          </a:xfrm>
          <a:prstGeom prst="rect">
            <a:avLst/>
          </a:prstGeom>
          <a:solidFill>
            <a:srgbClr val="B7D75A"/>
          </a:solidFill>
          <a:ln w="0">
            <a:solidFill>
              <a:srgbClr val="B7D7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93CC2F-C0B9-3D47-B85F-2890F5D76D57}"/>
              </a:ext>
            </a:extLst>
          </p:cNvPr>
          <p:cNvSpPr>
            <a:spLocks noGrp="1"/>
          </p:cNvSpPr>
          <p:nvPr/>
        </p:nvSpPr>
        <p:spPr>
          <a:xfrm>
            <a:off x="685800" y="5667375"/>
            <a:ext cx="9239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B0005D"/>
                </a:solidFill>
              </a:defRPr>
            </a:pPr>
            <a:r>
              <a:rPr sz="2325" b="1">
                <a:solidFill>
                  <a:srgbClr val="B0005D"/>
                </a:solidFill>
              </a:rPr>
              <a:t>The first question is always: “Better at what?”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E3AE4CA-6F25-A7EF-243E-698313896C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4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404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FE8030C-1D46-4BFB-8BED-434B703B355D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6FC6A1-D0FF-4ECF-90A0-3E54ED77F2AA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lang="en-US" sz="2700" b="1" dirty="0">
                <a:solidFill>
                  <a:srgbClr val="14352A"/>
                </a:solidFill>
              </a:rPr>
              <a:t>Artificial Analysis – the most popular composite benchmark of AI</a:t>
            </a:r>
            <a:endParaRPr sz="2700" b="1" dirty="0">
              <a:solidFill>
                <a:srgbClr val="14352A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B61545-D792-47B3-841A-03CCFC3444C3}"/>
              </a:ext>
            </a:extLst>
          </p:cNvPr>
          <p:cNvSpPr>
            <a:spLocks noGrp="1"/>
          </p:cNvSpPr>
          <p:nvPr/>
        </p:nvSpPr>
        <p:spPr>
          <a:xfrm>
            <a:off x="895350" y="1809750"/>
            <a:ext cx="1714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400" b="1">
                <a:solidFill>
                  <a:srgbClr val="B0005D"/>
                </a:solidFill>
              </a:defRPr>
            </a:pPr>
            <a:endParaRPr sz="5400" b="1" dirty="0">
              <a:solidFill>
                <a:srgbClr val="B0005D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5F91B9-28E0-4648-86F7-77A405EF41D4}"/>
              </a:ext>
            </a:extLst>
          </p:cNvPr>
          <p:cNvSpPr>
            <a:spLocks noGrp="1"/>
          </p:cNvSpPr>
          <p:nvPr/>
        </p:nvSpPr>
        <p:spPr>
          <a:xfrm>
            <a:off x="4048125" y="1809750"/>
            <a:ext cx="1714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400" b="1">
                <a:solidFill>
                  <a:srgbClr val="0F6B4B"/>
                </a:solidFill>
              </a:defRPr>
            </a:pPr>
            <a:endParaRPr sz="5400" b="1" dirty="0">
              <a:solidFill>
                <a:srgbClr val="0F6B4B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2890F05-9C64-6285-EEA8-B87DD5F4B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0" y="1373972"/>
            <a:ext cx="4894552" cy="50693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8B22DE1-BAF1-F4EF-7041-B7588464060C}"/>
              </a:ext>
            </a:extLst>
          </p:cNvPr>
          <p:cNvSpPr txBox="1"/>
          <p:nvPr/>
        </p:nvSpPr>
        <p:spPr>
          <a:xfrm>
            <a:off x="6158909" y="2665405"/>
            <a:ext cx="48945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Quick Data:</a:t>
            </a:r>
          </a:p>
          <a:p>
            <a:r>
              <a:rPr lang="en-US" dirty="0"/>
              <a:t>USA: 7</a:t>
            </a:r>
          </a:p>
          <a:p>
            <a:r>
              <a:rPr lang="en-US" dirty="0"/>
              <a:t>China: 3</a:t>
            </a:r>
          </a:p>
          <a:p>
            <a:r>
              <a:rPr lang="en-US" dirty="0"/>
              <a:t>Rest of the world: 0</a:t>
            </a:r>
          </a:p>
          <a:p>
            <a:endParaRPr lang="en-US" dirty="0"/>
          </a:p>
          <a:p>
            <a:r>
              <a:rPr lang="en-US" dirty="0"/>
              <a:t>OpenAI and Anthropic are in a virtual tie</a:t>
            </a:r>
          </a:p>
          <a:p>
            <a:endParaRPr lang="en-US" dirty="0"/>
          </a:p>
          <a:p>
            <a:r>
              <a:rPr lang="en-US" dirty="0"/>
              <a:t>Other sources put OpenAI slightly ahead of Anthropic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26B2B9-8F23-ACE7-335D-A39A5FA39FAD}"/>
              </a:ext>
            </a:extLst>
          </p:cNvPr>
          <p:cNvSpPr txBox="1"/>
          <p:nvPr/>
        </p:nvSpPr>
        <p:spPr>
          <a:xfrm>
            <a:off x="6096000" y="1456825"/>
            <a:ext cx="5410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Intelligence Index is calculated as a weighted average across four categories: Agents (30%), Coding (20%), Scientific Reasoning (20%) and General (30%).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2C8829F-04BC-B1B0-A054-B120131AFF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5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022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F33DDC-4E72-AAFA-81F3-E4554B070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208E424-8365-83F6-A0CB-3C3A8294A2FF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799903-12D7-83B9-8C9E-85F1351FAB1A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10766394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2700" b="1">
                <a:solidFill>
                  <a:srgbClr val="14352A"/>
                </a:solidFill>
              </a:defRPr>
            </a:pPr>
            <a:r>
              <a:rPr lang="en-US" sz="2700" b="1" dirty="0">
                <a:solidFill>
                  <a:srgbClr val="14352A"/>
                </a:solidFill>
              </a:rPr>
              <a:t>Artificial Analysis – the most popular composite benchmark of AI (3)</a:t>
            </a:r>
            <a:endParaRPr sz="2700" b="1" dirty="0">
              <a:solidFill>
                <a:srgbClr val="14352A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90B58B-EA9C-1065-D83C-388299335570}"/>
              </a:ext>
            </a:extLst>
          </p:cNvPr>
          <p:cNvSpPr>
            <a:spLocks noGrp="1"/>
          </p:cNvSpPr>
          <p:nvPr/>
        </p:nvSpPr>
        <p:spPr>
          <a:xfrm>
            <a:off x="895350" y="1809750"/>
            <a:ext cx="1714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400" b="1">
                <a:solidFill>
                  <a:srgbClr val="B0005D"/>
                </a:solidFill>
              </a:defRPr>
            </a:pPr>
            <a:endParaRPr sz="5400" b="1" dirty="0">
              <a:solidFill>
                <a:srgbClr val="B0005D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6ABB99-FACA-E06B-4ED7-278AD191885C}"/>
              </a:ext>
            </a:extLst>
          </p:cNvPr>
          <p:cNvSpPr>
            <a:spLocks noGrp="1"/>
          </p:cNvSpPr>
          <p:nvPr/>
        </p:nvSpPr>
        <p:spPr>
          <a:xfrm>
            <a:off x="4048125" y="1809750"/>
            <a:ext cx="1714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400" b="1">
                <a:solidFill>
                  <a:srgbClr val="0F6B4B"/>
                </a:solidFill>
              </a:defRPr>
            </a:pPr>
            <a:endParaRPr sz="5400" b="1" dirty="0">
              <a:solidFill>
                <a:srgbClr val="0F6B4B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62AE20-F891-43D2-5B8A-7D42749815C5}"/>
              </a:ext>
            </a:extLst>
          </p:cNvPr>
          <p:cNvSpPr txBox="1"/>
          <p:nvPr/>
        </p:nvSpPr>
        <p:spPr>
          <a:xfrm>
            <a:off x="6475228" y="1945758"/>
            <a:ext cx="468895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Quick Data:</a:t>
            </a:r>
          </a:p>
          <a:p>
            <a:r>
              <a:rPr lang="en-US" dirty="0"/>
              <a:t>USA: 7</a:t>
            </a:r>
          </a:p>
          <a:p>
            <a:r>
              <a:rPr lang="en-US" dirty="0"/>
              <a:t>China: 3</a:t>
            </a:r>
          </a:p>
          <a:p>
            <a:r>
              <a:rPr lang="en-US" dirty="0"/>
              <a:t>Rest of the world: 0</a:t>
            </a:r>
          </a:p>
          <a:p>
            <a:endParaRPr lang="en-US" dirty="0"/>
          </a:p>
          <a:p>
            <a:r>
              <a:rPr lang="en-US" dirty="0"/>
              <a:t>Google and </a:t>
            </a:r>
            <a:r>
              <a:rPr lang="en-US" dirty="0" err="1"/>
              <a:t>DeekSeek</a:t>
            </a:r>
            <a:r>
              <a:rPr lang="en-US" dirty="0"/>
              <a:t> are cost leaders.</a:t>
            </a:r>
          </a:p>
          <a:p>
            <a:r>
              <a:rPr lang="en-US" dirty="0" err="1"/>
              <a:t>Anthropic’s</a:t>
            </a:r>
            <a:r>
              <a:rPr lang="en-US" dirty="0"/>
              <a:t> Claude is the most expensive one</a:t>
            </a:r>
          </a:p>
          <a:p>
            <a:endParaRPr lang="en-US" dirty="0"/>
          </a:p>
          <a:p>
            <a:r>
              <a:rPr lang="en-US" dirty="0"/>
              <a:t>7.63 / 0.18 = 42.39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A390A0-2E5D-1B8B-E185-A76CC1B6B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95400"/>
            <a:ext cx="5277120" cy="5413744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8253C40-56A7-6EC2-811D-18E66B7438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6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378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E0DF8-AEC6-EA46-1286-6B142CD66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6C67995-6A35-2901-FD34-6BD85B0EF830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665C0B-A8DB-9000-95F2-72A8D31FC034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10668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2700" b="1">
                <a:solidFill>
                  <a:srgbClr val="14352A"/>
                </a:solidFill>
              </a:defRPr>
            </a:pPr>
            <a:r>
              <a:rPr lang="en-US" sz="2700" b="1" dirty="0">
                <a:solidFill>
                  <a:srgbClr val="14352A"/>
                </a:solidFill>
              </a:rPr>
              <a:t>Artificial Analysis – the most popular composite benchmark of AI (2)</a:t>
            </a:r>
            <a:endParaRPr sz="2700" b="1" dirty="0">
              <a:solidFill>
                <a:srgbClr val="14352A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9085A2-95FF-4A90-2703-1B38653F06C1}"/>
              </a:ext>
            </a:extLst>
          </p:cNvPr>
          <p:cNvSpPr>
            <a:spLocks noGrp="1"/>
          </p:cNvSpPr>
          <p:nvPr/>
        </p:nvSpPr>
        <p:spPr>
          <a:xfrm>
            <a:off x="895350" y="1809750"/>
            <a:ext cx="1714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400" b="1">
                <a:solidFill>
                  <a:srgbClr val="B0005D"/>
                </a:solidFill>
              </a:defRPr>
            </a:pPr>
            <a:endParaRPr sz="5400" b="1" dirty="0">
              <a:solidFill>
                <a:srgbClr val="B0005D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1E1C96-074D-69C6-6089-BF474CBE01A7}"/>
              </a:ext>
            </a:extLst>
          </p:cNvPr>
          <p:cNvSpPr>
            <a:spLocks noGrp="1"/>
          </p:cNvSpPr>
          <p:nvPr/>
        </p:nvSpPr>
        <p:spPr>
          <a:xfrm>
            <a:off x="4048125" y="1809750"/>
            <a:ext cx="1714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400" b="1">
                <a:solidFill>
                  <a:srgbClr val="0F6B4B"/>
                </a:solidFill>
              </a:defRPr>
            </a:pPr>
            <a:endParaRPr sz="5400" b="1" dirty="0">
              <a:solidFill>
                <a:srgbClr val="0F6B4B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3E9846-CFB1-745B-E4DB-89CD8F263B70}"/>
              </a:ext>
            </a:extLst>
          </p:cNvPr>
          <p:cNvSpPr txBox="1"/>
          <p:nvPr/>
        </p:nvSpPr>
        <p:spPr>
          <a:xfrm>
            <a:off x="6475228" y="1945758"/>
            <a:ext cx="424239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Quick Data:</a:t>
            </a:r>
          </a:p>
          <a:p>
            <a:r>
              <a:rPr lang="en-US" dirty="0"/>
              <a:t>USA: 7</a:t>
            </a:r>
          </a:p>
          <a:p>
            <a:r>
              <a:rPr lang="en-US" dirty="0"/>
              <a:t>China: 3</a:t>
            </a:r>
          </a:p>
          <a:p>
            <a:r>
              <a:rPr lang="en-US" dirty="0"/>
              <a:t>Rest of the world: 0</a:t>
            </a:r>
          </a:p>
          <a:p>
            <a:endParaRPr lang="en-US" dirty="0"/>
          </a:p>
          <a:p>
            <a:r>
              <a:rPr lang="en-US" dirty="0"/>
              <a:t>Google’s Gemini is the leader</a:t>
            </a:r>
          </a:p>
          <a:p>
            <a:endParaRPr lang="en-US" dirty="0"/>
          </a:p>
          <a:p>
            <a:r>
              <a:rPr lang="en-US" dirty="0"/>
              <a:t>281/42= 6.69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F769A8-7F83-DEB8-B10D-DD6DCFF2D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95400"/>
            <a:ext cx="5317018" cy="541959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C801C-6119-090C-4C5D-CF12F2BEFE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7</a:t>
            </a:fld>
            <a:r>
              <a:rPr lang="en-US"/>
              <a:t> of 20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C1076B-A056-5B78-DF91-50B0D5ABC031}"/>
              </a:ext>
            </a:extLst>
          </p:cNvPr>
          <p:cNvSpPr txBox="1"/>
          <p:nvPr/>
        </p:nvSpPr>
        <p:spPr>
          <a:xfrm>
            <a:off x="6403019" y="4782044"/>
            <a:ext cx="46496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1 token ≈ ¾ of a word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100 tokens ≈ 75 words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1,000 tokens ≈ 750 words</a:t>
            </a:r>
          </a:p>
        </p:txBody>
      </p:sp>
    </p:spTree>
    <p:extLst>
      <p:ext uri="{BB962C8B-B14F-4D97-AF65-F5344CB8AC3E}">
        <p14:creationId xmlns:p14="http://schemas.microsoft.com/office/powerpoint/2010/main" val="2622727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095DCA-FB90-B348-A018-771A40F7F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1DD301B-54C6-1FA9-CFAA-6200B313765B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B1C660-B104-BE3E-7E2A-C29233E43268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sz="2700" b="1">
                <a:solidFill>
                  <a:srgbClr val="14352A"/>
                </a:solidFill>
              </a:rPr>
              <a:t>Why scores matter — and why they can mislead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CA1C12-8C7C-DE33-EF9B-D4A85EB08566}"/>
              </a:ext>
            </a:extLst>
          </p:cNvPr>
          <p:cNvSpPr>
            <a:spLocks noGrp="1"/>
          </p:cNvSpPr>
          <p:nvPr/>
        </p:nvSpPr>
        <p:spPr>
          <a:xfrm>
            <a:off x="895350" y="1809750"/>
            <a:ext cx="1714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400" b="1">
                <a:solidFill>
                  <a:srgbClr val="B0005D"/>
                </a:solidFill>
              </a:defRPr>
            </a:pPr>
            <a:r>
              <a:rPr sz="5400" b="1">
                <a:solidFill>
                  <a:srgbClr val="B0005D"/>
                </a:solidFill>
              </a:rPr>
              <a:t>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1C6D00-1437-76A8-4FFA-775C7E6F04A5}"/>
              </a:ext>
            </a:extLst>
          </p:cNvPr>
          <p:cNvSpPr>
            <a:spLocks noGrp="1"/>
          </p:cNvSpPr>
          <p:nvPr/>
        </p:nvSpPr>
        <p:spPr>
          <a:xfrm>
            <a:off x="895349" y="2609850"/>
            <a:ext cx="3010825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4352A"/>
                </a:solidFill>
              </a:defRPr>
            </a:pPr>
            <a:r>
              <a:rPr sz="2400" b="1" dirty="0">
                <a:solidFill>
                  <a:srgbClr val="14352A"/>
                </a:solidFill>
              </a:rPr>
              <a:t>A score needs a task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985819-DBB7-2055-2993-D7ACA787CB8C}"/>
              </a:ext>
            </a:extLst>
          </p:cNvPr>
          <p:cNvSpPr>
            <a:spLocks noGrp="1"/>
          </p:cNvSpPr>
          <p:nvPr/>
        </p:nvSpPr>
        <p:spPr>
          <a:xfrm>
            <a:off x="4048125" y="1809750"/>
            <a:ext cx="1714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400" b="1">
                <a:solidFill>
                  <a:srgbClr val="0F6B4B"/>
                </a:solidFill>
              </a:defRPr>
            </a:pPr>
            <a:r>
              <a:rPr sz="5400" b="1">
                <a:solidFill>
                  <a:srgbClr val="0F6B4B"/>
                </a:solidFill>
              </a:rPr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DA821A-9FE1-01A1-5A5D-29E5D4A586D9}"/>
              </a:ext>
            </a:extLst>
          </p:cNvPr>
          <p:cNvSpPr>
            <a:spLocks noGrp="1"/>
          </p:cNvSpPr>
          <p:nvPr/>
        </p:nvSpPr>
        <p:spPr>
          <a:xfrm>
            <a:off x="4048125" y="2609849"/>
            <a:ext cx="2752170" cy="8191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4352A"/>
                </a:solidFill>
              </a:defRPr>
            </a:pPr>
            <a:r>
              <a:rPr sz="2400" b="1" dirty="0">
                <a:solidFill>
                  <a:srgbClr val="14352A"/>
                </a:solidFill>
              </a:rPr>
              <a:t>A test can grow old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DD70EC-5318-87FD-4C5A-68E996745AF6}"/>
              </a:ext>
            </a:extLst>
          </p:cNvPr>
          <p:cNvSpPr>
            <a:spLocks noGrp="1"/>
          </p:cNvSpPr>
          <p:nvPr/>
        </p:nvSpPr>
        <p:spPr>
          <a:xfrm>
            <a:off x="7334250" y="1809750"/>
            <a:ext cx="1714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5400" b="1">
                <a:solidFill>
                  <a:srgbClr val="74A567"/>
                </a:solidFill>
              </a:defRPr>
            </a:pPr>
            <a:r>
              <a:rPr sz="5400" b="1">
                <a:solidFill>
                  <a:srgbClr val="74A567"/>
                </a:solidFill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35C624-71E5-A027-4F00-AB47A3E269C4}"/>
              </a:ext>
            </a:extLst>
          </p:cNvPr>
          <p:cNvSpPr>
            <a:spLocks noGrp="1"/>
          </p:cNvSpPr>
          <p:nvPr/>
        </p:nvSpPr>
        <p:spPr>
          <a:xfrm>
            <a:off x="7334250" y="2675692"/>
            <a:ext cx="2431187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4352A"/>
                </a:solidFill>
              </a:defRPr>
            </a:pPr>
            <a:r>
              <a:rPr sz="2400" b="1" dirty="0">
                <a:solidFill>
                  <a:srgbClr val="14352A"/>
                </a:solidFill>
              </a:rPr>
              <a:t>Real life is </a:t>
            </a:r>
            <a:r>
              <a:rPr lang="en-US" sz="2400" b="1" dirty="0">
                <a:solidFill>
                  <a:srgbClr val="14352A"/>
                </a:solidFill>
              </a:rPr>
              <a:t>messy</a:t>
            </a:r>
            <a:endParaRPr sz="2400" b="1" dirty="0">
              <a:solidFill>
                <a:srgbClr val="14352A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4F99EF-022F-7A71-74DB-D9676AF218F5}"/>
              </a:ext>
            </a:extLst>
          </p:cNvPr>
          <p:cNvSpPr>
            <a:spLocks noGrp="1"/>
          </p:cNvSpPr>
          <p:nvPr/>
        </p:nvSpPr>
        <p:spPr>
          <a:xfrm>
            <a:off x="876300" y="4619625"/>
            <a:ext cx="9525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14352A"/>
                </a:solidFill>
              </a:defRPr>
            </a:pPr>
            <a:r>
              <a:rPr sz="2250" b="1">
                <a:solidFill>
                  <a:srgbClr val="14352A"/>
                </a:solidFill>
              </a:rPr>
              <a:t>A model may be excellent at explaining history, weaker at planning a trip, and unreliable at facts it has never checked.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F018D-44D0-E650-6D4F-A79D24D43EFD}"/>
              </a:ext>
            </a:extLst>
          </p:cNvPr>
          <p:cNvSpPr>
            <a:spLocks noGrp="1"/>
          </p:cNvSpPr>
          <p:nvPr/>
        </p:nvSpPr>
        <p:spPr>
          <a:xfrm>
            <a:off x="876300" y="5572125"/>
            <a:ext cx="7810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0">
                <a:solidFill>
                  <a:srgbClr val="547066"/>
                </a:solidFill>
              </a:defRPr>
            </a:pPr>
            <a:r>
              <a:rPr sz="1950" b="0">
                <a:solidFill>
                  <a:srgbClr val="547066"/>
                </a:solidFill>
              </a:rPr>
              <a:t>Benchmarks are clues, not a crystal ball.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30698FB-24EF-93F8-5D6F-7D692C602B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8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048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5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32484" y="428625"/>
            <a:ext cx="2366083" cy="571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2FC1E94-1601-4CF2-B8DC-6F27AE4E87DD}"/>
              </a:ext>
            </a:extLst>
          </p:cNvPr>
          <p:cNvSpPr>
            <a:spLocks noGrp="1"/>
          </p:cNvSpPr>
          <p:nvPr/>
        </p:nvSpPr>
        <p:spPr>
          <a:xfrm>
            <a:off x="240025" y="46127"/>
            <a:ext cx="8184837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 dirty="0">
                <a:solidFill>
                  <a:srgbClr val="FFFFFF"/>
                </a:solidFill>
              </a:rPr>
              <a:t>Six scorecards</a:t>
            </a:r>
            <a:r>
              <a:rPr lang="en-US" sz="3900" b="1" dirty="0">
                <a:solidFill>
                  <a:srgbClr val="FFFFFF"/>
                </a:solidFill>
              </a:rPr>
              <a:t> </a:t>
            </a:r>
            <a:r>
              <a:rPr sz="3900" b="1" dirty="0">
                <a:solidFill>
                  <a:srgbClr val="FFFFFF"/>
                </a:solidFill>
              </a:rPr>
              <a:t>for six kinds of ability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2C9B3B3-D20C-4DB6-B06A-3A585CBF99C6}"/>
              </a:ext>
            </a:extLst>
          </p:cNvPr>
          <p:cNvSpPr>
            <a:spLocks noGrp="1"/>
          </p:cNvSpPr>
          <p:nvPr/>
        </p:nvSpPr>
        <p:spPr>
          <a:xfrm>
            <a:off x="685800" y="3286125"/>
            <a:ext cx="190500" cy="190500"/>
          </a:xfrm>
          <a:prstGeom prst="ellipse">
            <a:avLst/>
          </a:prstGeom>
          <a:solidFill>
            <a:srgbClr val="B7D75A"/>
          </a:solidFill>
          <a:ln w="0">
            <a:solidFill>
              <a:srgbClr val="B7D75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576C60-F4F3-4602-AAF0-2B6AF7B1D1F1}"/>
              </a:ext>
            </a:extLst>
          </p:cNvPr>
          <p:cNvSpPr>
            <a:spLocks noGrp="1"/>
          </p:cNvSpPr>
          <p:nvPr/>
        </p:nvSpPr>
        <p:spPr>
          <a:xfrm>
            <a:off x="1009649" y="2600325"/>
            <a:ext cx="3074671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1950" b="1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FFFFFF"/>
                </a:solidFill>
              </a:rPr>
              <a:t>MMLU</a:t>
            </a:r>
            <a:r>
              <a:rPr lang="en-US" sz="2400" b="1" dirty="0">
                <a:solidFill>
                  <a:srgbClr val="FFFFFF"/>
                </a:solidFill>
              </a:rPr>
              <a:t> </a:t>
            </a:r>
          </a:p>
          <a:p>
            <a:pPr>
              <a:defRPr sz="1950" b="1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chemeClr val="bg1"/>
                </a:solidFill>
              </a:rPr>
              <a:t>Massive Multitask Language Understanding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454572-07EC-4060-BA93-78EA83C56339}"/>
              </a:ext>
            </a:extLst>
          </p:cNvPr>
          <p:cNvSpPr>
            <a:spLocks noGrp="1"/>
          </p:cNvSpPr>
          <p:nvPr/>
        </p:nvSpPr>
        <p:spPr>
          <a:xfrm>
            <a:off x="1026116" y="3840242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D5E3D7"/>
                </a:solidFill>
              </a:defRPr>
            </a:pPr>
            <a:r>
              <a:rPr sz="2400" b="0" dirty="0">
                <a:solidFill>
                  <a:srgbClr val="00B0F0"/>
                </a:solidFill>
              </a:rPr>
              <a:t>Broad knowledge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F944E5C-B72D-4193-A8FF-97C78F6B4809}"/>
              </a:ext>
            </a:extLst>
          </p:cNvPr>
          <p:cNvSpPr>
            <a:spLocks noGrp="1"/>
          </p:cNvSpPr>
          <p:nvPr/>
        </p:nvSpPr>
        <p:spPr>
          <a:xfrm>
            <a:off x="5572675" y="3286125"/>
            <a:ext cx="190500" cy="190500"/>
          </a:xfrm>
          <a:prstGeom prst="ellipse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19E0AD-DB67-4AC6-A283-E73A901A1D93}"/>
              </a:ext>
            </a:extLst>
          </p:cNvPr>
          <p:cNvSpPr>
            <a:spLocks noGrp="1"/>
          </p:cNvSpPr>
          <p:nvPr/>
        </p:nvSpPr>
        <p:spPr>
          <a:xfrm>
            <a:off x="5853256" y="2186107"/>
            <a:ext cx="2672709" cy="148399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FFFFFF"/>
                </a:solidFill>
              </a:rPr>
              <a:t>GPQA</a:t>
            </a:r>
            <a:endParaRPr lang="en-US" sz="2400" b="1" dirty="0">
              <a:solidFill>
                <a:srgbClr val="FFFFFF"/>
              </a:solidFill>
            </a:endParaRPr>
          </a:p>
          <a:p>
            <a:pPr algn="l">
              <a:defRPr sz="1950" b="1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rgbClr val="FFFFFF"/>
                </a:solidFill>
              </a:rPr>
              <a:t>Graduate-Level Google-Proof Q &amp;A</a:t>
            </a: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86AAD6-EED6-43BC-ACB9-AEDB518E627D}"/>
              </a:ext>
            </a:extLst>
          </p:cNvPr>
          <p:cNvSpPr>
            <a:spLocks noGrp="1"/>
          </p:cNvSpPr>
          <p:nvPr/>
        </p:nvSpPr>
        <p:spPr>
          <a:xfrm>
            <a:off x="5853256" y="3562349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D5E3D7"/>
                </a:solidFill>
              </a:defRPr>
            </a:pPr>
            <a:r>
              <a:rPr sz="2400" b="0" dirty="0">
                <a:solidFill>
                  <a:srgbClr val="00B0F0"/>
                </a:solidFill>
              </a:rPr>
              <a:t>Hard science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EC4629F-9FEC-4D61-9997-A03FCD36EDEC}"/>
              </a:ext>
            </a:extLst>
          </p:cNvPr>
          <p:cNvSpPr>
            <a:spLocks noGrp="1"/>
          </p:cNvSpPr>
          <p:nvPr/>
        </p:nvSpPr>
        <p:spPr>
          <a:xfrm>
            <a:off x="8804913" y="3286125"/>
            <a:ext cx="190500" cy="190500"/>
          </a:xfrm>
          <a:prstGeom prst="ellipse">
            <a:avLst/>
          </a:prstGeom>
          <a:solidFill>
            <a:srgbClr val="74A567"/>
          </a:solidFill>
          <a:ln w="0">
            <a:solidFill>
              <a:srgbClr val="74A567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D4A091-99CB-4500-A8F8-78D3E3C97113}"/>
              </a:ext>
            </a:extLst>
          </p:cNvPr>
          <p:cNvSpPr>
            <a:spLocks noGrp="1"/>
          </p:cNvSpPr>
          <p:nvPr/>
        </p:nvSpPr>
        <p:spPr>
          <a:xfrm>
            <a:off x="9101280" y="2327478"/>
            <a:ext cx="2862940" cy="17017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FFFFFF"/>
                </a:solidFill>
              </a:rPr>
              <a:t>ARC-AGI</a:t>
            </a:r>
            <a:endParaRPr lang="en-US" sz="2400" b="1" dirty="0">
              <a:solidFill>
                <a:srgbClr val="FFFFFF"/>
              </a:solidFill>
            </a:endParaRPr>
          </a:p>
          <a:p>
            <a:pPr algn="l">
              <a:defRPr sz="1950" b="1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rgbClr val="FFFFFF"/>
                </a:solidFill>
              </a:rPr>
              <a:t>Abstraction and Reasoning Corpus for Artificial General Intelligence</a:t>
            </a: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88368B-87D7-4966-B77E-1EC25BF4A68C}"/>
              </a:ext>
            </a:extLst>
          </p:cNvPr>
          <p:cNvSpPr>
            <a:spLocks noGrp="1"/>
          </p:cNvSpPr>
          <p:nvPr/>
        </p:nvSpPr>
        <p:spPr>
          <a:xfrm>
            <a:off x="9200617" y="4305452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D5E3D7"/>
                </a:solidFill>
              </a:defRPr>
            </a:pPr>
            <a:r>
              <a:rPr sz="2400" b="0" dirty="0">
                <a:solidFill>
                  <a:srgbClr val="00B0F0"/>
                </a:solidFill>
              </a:rPr>
              <a:t>New puzzles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EB47863-CDC4-4A41-BF56-505260D90C3D}"/>
              </a:ext>
            </a:extLst>
          </p:cNvPr>
          <p:cNvSpPr>
            <a:spLocks noGrp="1"/>
          </p:cNvSpPr>
          <p:nvPr/>
        </p:nvSpPr>
        <p:spPr>
          <a:xfrm>
            <a:off x="628788" y="5044031"/>
            <a:ext cx="190500" cy="190500"/>
          </a:xfrm>
          <a:prstGeom prst="ellipse">
            <a:avLst/>
          </a:prstGeom>
          <a:solidFill>
            <a:srgbClr val="B7D75A"/>
          </a:solidFill>
          <a:ln w="0">
            <a:solidFill>
              <a:srgbClr val="B7D75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768134-47F8-4951-954C-9157ABB2CADF}"/>
              </a:ext>
            </a:extLst>
          </p:cNvPr>
          <p:cNvSpPr>
            <a:spLocks noGrp="1"/>
          </p:cNvSpPr>
          <p:nvPr/>
        </p:nvSpPr>
        <p:spPr>
          <a:xfrm>
            <a:off x="1026116" y="4305452"/>
            <a:ext cx="3214007" cy="144453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FFFFFF"/>
                </a:solidFill>
              </a:rPr>
              <a:t>SWE-bench</a:t>
            </a:r>
            <a:endParaRPr lang="en-US" sz="2400" b="1" dirty="0">
              <a:solidFill>
                <a:srgbClr val="FFFFFF"/>
              </a:solidFill>
            </a:endParaRPr>
          </a:p>
          <a:p>
            <a:pPr algn="l">
              <a:defRPr sz="1950" b="1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rgbClr val="FFFFFF"/>
                </a:solidFill>
              </a:rPr>
              <a:t>Software Engineering benchmark</a:t>
            </a: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5BFD9-84DA-410E-88E7-6617CD33C3E8}"/>
              </a:ext>
            </a:extLst>
          </p:cNvPr>
          <p:cNvSpPr>
            <a:spLocks noGrp="1"/>
          </p:cNvSpPr>
          <p:nvPr/>
        </p:nvSpPr>
        <p:spPr>
          <a:xfrm>
            <a:off x="1112969" y="6055041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D5E3D7"/>
                </a:solidFill>
              </a:defRPr>
            </a:pPr>
            <a:r>
              <a:rPr sz="2400" b="0" dirty="0">
                <a:solidFill>
                  <a:srgbClr val="00B0F0"/>
                </a:solidFill>
              </a:rPr>
              <a:t>Fixing software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3F5C38A-73DB-4B93-A091-B4DFA3361631}"/>
              </a:ext>
            </a:extLst>
          </p:cNvPr>
          <p:cNvSpPr>
            <a:spLocks noGrp="1"/>
          </p:cNvSpPr>
          <p:nvPr/>
        </p:nvSpPr>
        <p:spPr>
          <a:xfrm>
            <a:off x="5589951" y="5078321"/>
            <a:ext cx="190500" cy="190500"/>
          </a:xfrm>
          <a:prstGeom prst="ellipse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5BF179-CBD9-4E7D-BA37-096A08B16A54}"/>
              </a:ext>
            </a:extLst>
          </p:cNvPr>
          <p:cNvSpPr>
            <a:spLocks noGrp="1"/>
          </p:cNvSpPr>
          <p:nvPr/>
        </p:nvSpPr>
        <p:spPr>
          <a:xfrm>
            <a:off x="5932034" y="4482600"/>
            <a:ext cx="2095500" cy="170579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FFFFFF"/>
                </a:solidFill>
              </a:rPr>
              <a:t>HLE</a:t>
            </a:r>
            <a:endParaRPr lang="en-US" sz="2400" b="1" dirty="0">
              <a:solidFill>
                <a:srgbClr val="FFFFFF"/>
              </a:solidFill>
            </a:endParaRPr>
          </a:p>
          <a:p>
            <a:pPr algn="l">
              <a:defRPr sz="1950" b="1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rgbClr val="FFFFFF"/>
                </a:solidFill>
              </a:rPr>
              <a:t>Humanity’s Last Exam</a:t>
            </a: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9701F3-BCE0-4476-ADE8-72E6826DFB1B}"/>
              </a:ext>
            </a:extLst>
          </p:cNvPr>
          <p:cNvSpPr>
            <a:spLocks noGrp="1"/>
          </p:cNvSpPr>
          <p:nvPr/>
        </p:nvSpPr>
        <p:spPr>
          <a:xfrm>
            <a:off x="5932034" y="608965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D5E3D7"/>
                </a:solidFill>
              </a:defRPr>
            </a:pPr>
            <a:r>
              <a:rPr sz="2400" b="0" dirty="0">
                <a:solidFill>
                  <a:srgbClr val="00B0F0"/>
                </a:solidFill>
              </a:rPr>
              <a:t>Expert questions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7A216E7-BC2A-4EDA-8C99-1DFF7C69C120}"/>
              </a:ext>
            </a:extLst>
          </p:cNvPr>
          <p:cNvSpPr>
            <a:spLocks noGrp="1"/>
          </p:cNvSpPr>
          <p:nvPr/>
        </p:nvSpPr>
        <p:spPr>
          <a:xfrm>
            <a:off x="8813625" y="5173571"/>
            <a:ext cx="190500" cy="190500"/>
          </a:xfrm>
          <a:prstGeom prst="ellipse">
            <a:avLst/>
          </a:prstGeom>
          <a:solidFill>
            <a:srgbClr val="74A567"/>
          </a:solidFill>
          <a:ln w="0">
            <a:solidFill>
              <a:srgbClr val="74A567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F10E7B-2E3D-41A8-A4CA-6190C9C9CB5C}"/>
              </a:ext>
            </a:extLst>
          </p:cNvPr>
          <p:cNvSpPr>
            <a:spLocks noGrp="1"/>
          </p:cNvSpPr>
          <p:nvPr/>
        </p:nvSpPr>
        <p:spPr>
          <a:xfrm>
            <a:off x="9137475" y="4897346"/>
            <a:ext cx="2095500" cy="79207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FFFFFF"/>
                </a:solidFill>
              </a:defRPr>
            </a:pPr>
            <a:r>
              <a:rPr sz="2400" b="1" dirty="0">
                <a:solidFill>
                  <a:srgbClr val="FFFFFF"/>
                </a:solidFill>
              </a:rPr>
              <a:t>ALE</a:t>
            </a:r>
            <a:endParaRPr lang="en-US" sz="2400" b="1" dirty="0">
              <a:solidFill>
                <a:srgbClr val="FFFFFF"/>
              </a:solidFill>
            </a:endParaRPr>
          </a:p>
          <a:p>
            <a:pPr algn="l">
              <a:defRPr sz="1950" b="1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rgbClr val="FFFFFF"/>
                </a:solidFill>
              </a:rPr>
              <a:t>Agent’s Last Exam</a:t>
            </a: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73E403-3B1D-4BB4-9B81-CFFF3AACF13E}"/>
              </a:ext>
            </a:extLst>
          </p:cNvPr>
          <p:cNvSpPr>
            <a:spLocks noGrp="1"/>
          </p:cNvSpPr>
          <p:nvPr/>
        </p:nvSpPr>
        <p:spPr>
          <a:xfrm>
            <a:off x="9137475" y="6041714"/>
            <a:ext cx="2977779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D5E3D7"/>
                </a:solidFill>
              </a:defRPr>
            </a:pPr>
            <a:r>
              <a:rPr sz="2400" b="0" dirty="0">
                <a:solidFill>
                  <a:srgbClr val="00B0F0"/>
                </a:solidFill>
              </a:rPr>
              <a:t>Long practical work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DFA1A1E-BA85-7E17-68A6-AAF72FDD5D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9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669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F203E86-54AE-4B02-B0C1-830CDE901B36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653BA4-F9A1-4EC0-8CB2-9AAD35BC4838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sz="2700" b="1">
                <a:solidFill>
                  <a:srgbClr val="14352A"/>
                </a:solidFill>
              </a:rPr>
              <a:t>MMLU asks: “How broad is the model’s school knowledge?”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3CD270-9115-4223-9585-5C3B89668ACB}"/>
              </a:ext>
            </a:extLst>
          </p:cNvPr>
          <p:cNvSpPr>
            <a:spLocks noGrp="1"/>
          </p:cNvSpPr>
          <p:nvPr/>
        </p:nvSpPr>
        <p:spPr>
          <a:xfrm>
            <a:off x="781050" y="1447800"/>
            <a:ext cx="8286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0F6B4B"/>
                </a:solidFill>
              </a:defRPr>
            </a:pPr>
            <a:r>
              <a:rPr sz="1950" b="1" dirty="0">
                <a:solidFill>
                  <a:srgbClr val="0F6B4B"/>
                </a:solidFill>
              </a:rPr>
              <a:t>MMLU = Massive Multitask Language Understanding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7791B98-9A92-4A7E-B5F1-ED128B33671A}"/>
              </a:ext>
            </a:extLst>
          </p:cNvPr>
          <p:cNvSpPr>
            <a:spLocks noGrp="1"/>
          </p:cNvSpPr>
          <p:nvPr/>
        </p:nvSpPr>
        <p:spPr>
          <a:xfrm>
            <a:off x="857250" y="2571750"/>
            <a:ext cx="23241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F2CFDD-37CD-4411-8415-19B8B22F9240}"/>
              </a:ext>
            </a:extLst>
          </p:cNvPr>
          <p:cNvSpPr>
            <a:spLocks noGrp="1"/>
          </p:cNvSpPr>
          <p:nvPr/>
        </p:nvSpPr>
        <p:spPr>
          <a:xfrm>
            <a:off x="1047750" y="2771775"/>
            <a:ext cx="1943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4352A"/>
                </a:solidFill>
              </a:defRPr>
            </a:pPr>
            <a:r>
              <a:rPr sz="1800" b="1">
                <a:solidFill>
                  <a:srgbClr val="14352A"/>
                </a:solidFill>
              </a:rPr>
              <a:t>Math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B83366-A1B0-4508-85D8-133A7FF594FB}"/>
              </a:ext>
            </a:extLst>
          </p:cNvPr>
          <p:cNvSpPr>
            <a:spLocks noGrp="1"/>
          </p:cNvSpPr>
          <p:nvPr/>
        </p:nvSpPr>
        <p:spPr>
          <a:xfrm>
            <a:off x="3714750" y="2571750"/>
            <a:ext cx="23241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7AB866-1EBD-4BBB-A55C-95C7CA34F361}"/>
              </a:ext>
            </a:extLst>
          </p:cNvPr>
          <p:cNvSpPr>
            <a:spLocks noGrp="1"/>
          </p:cNvSpPr>
          <p:nvPr/>
        </p:nvSpPr>
        <p:spPr>
          <a:xfrm>
            <a:off x="3905250" y="2771775"/>
            <a:ext cx="1943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4352A"/>
                </a:solidFill>
              </a:defRPr>
            </a:pPr>
            <a:r>
              <a:rPr sz="1800" b="1">
                <a:solidFill>
                  <a:srgbClr val="14352A"/>
                </a:solidFill>
              </a:rPr>
              <a:t>History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DC402DD-6068-4ABB-90E3-2F7C557F72A0}"/>
              </a:ext>
            </a:extLst>
          </p:cNvPr>
          <p:cNvSpPr>
            <a:spLocks noGrp="1"/>
          </p:cNvSpPr>
          <p:nvPr/>
        </p:nvSpPr>
        <p:spPr>
          <a:xfrm>
            <a:off x="6572250" y="2571750"/>
            <a:ext cx="23241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143139-9304-4E4A-A687-D65101E39E37}"/>
              </a:ext>
            </a:extLst>
          </p:cNvPr>
          <p:cNvSpPr>
            <a:spLocks noGrp="1"/>
          </p:cNvSpPr>
          <p:nvPr/>
        </p:nvSpPr>
        <p:spPr>
          <a:xfrm>
            <a:off x="6762750" y="2771775"/>
            <a:ext cx="1943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4352A"/>
                </a:solidFill>
              </a:defRPr>
            </a:pPr>
            <a:r>
              <a:rPr sz="1800" b="1">
                <a:solidFill>
                  <a:srgbClr val="14352A"/>
                </a:solidFill>
              </a:rPr>
              <a:t>Law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E55A468-414A-4D0D-8D72-C94263D1DE1C}"/>
              </a:ext>
            </a:extLst>
          </p:cNvPr>
          <p:cNvSpPr>
            <a:spLocks noGrp="1"/>
          </p:cNvSpPr>
          <p:nvPr/>
        </p:nvSpPr>
        <p:spPr>
          <a:xfrm>
            <a:off x="857250" y="3762375"/>
            <a:ext cx="23241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5012C4-ABB3-4C79-8719-723ECFCD9C6A}"/>
              </a:ext>
            </a:extLst>
          </p:cNvPr>
          <p:cNvSpPr>
            <a:spLocks noGrp="1"/>
          </p:cNvSpPr>
          <p:nvPr/>
        </p:nvSpPr>
        <p:spPr>
          <a:xfrm>
            <a:off x="1047750" y="3962400"/>
            <a:ext cx="1943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4352A"/>
                </a:solidFill>
              </a:defRPr>
            </a:pPr>
            <a:r>
              <a:rPr sz="1800" b="1">
                <a:solidFill>
                  <a:srgbClr val="14352A"/>
                </a:solidFill>
              </a:rPr>
              <a:t>Medicine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4712C12-BA6A-4045-A3D2-DD6269B7329F}"/>
              </a:ext>
            </a:extLst>
          </p:cNvPr>
          <p:cNvSpPr>
            <a:spLocks noGrp="1"/>
          </p:cNvSpPr>
          <p:nvPr/>
        </p:nvSpPr>
        <p:spPr>
          <a:xfrm>
            <a:off x="3714750" y="3762375"/>
            <a:ext cx="23241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227A20-44C4-4DB9-A43E-34F64F97D9C0}"/>
              </a:ext>
            </a:extLst>
          </p:cNvPr>
          <p:cNvSpPr>
            <a:spLocks noGrp="1"/>
          </p:cNvSpPr>
          <p:nvPr/>
        </p:nvSpPr>
        <p:spPr>
          <a:xfrm>
            <a:off x="3905250" y="3962400"/>
            <a:ext cx="1943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4352A"/>
                </a:solidFill>
              </a:defRPr>
            </a:pPr>
            <a:r>
              <a:rPr sz="1800" b="1">
                <a:solidFill>
                  <a:srgbClr val="14352A"/>
                </a:solidFill>
              </a:rPr>
              <a:t>Computer science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2402A12-8303-42AF-93AC-976D310D4387}"/>
              </a:ext>
            </a:extLst>
          </p:cNvPr>
          <p:cNvSpPr>
            <a:spLocks noGrp="1"/>
          </p:cNvSpPr>
          <p:nvPr/>
        </p:nvSpPr>
        <p:spPr>
          <a:xfrm>
            <a:off x="6572250" y="3762375"/>
            <a:ext cx="23241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B7165B-193D-42F5-9CF3-A737A471A588}"/>
              </a:ext>
            </a:extLst>
          </p:cNvPr>
          <p:cNvSpPr>
            <a:spLocks noGrp="1"/>
          </p:cNvSpPr>
          <p:nvPr/>
        </p:nvSpPr>
        <p:spPr>
          <a:xfrm>
            <a:off x="6762750" y="3962400"/>
            <a:ext cx="1943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4352A"/>
                </a:solidFill>
              </a:defRPr>
            </a:pPr>
            <a:r>
              <a:rPr sz="1800" b="1">
                <a:solidFill>
                  <a:srgbClr val="14352A"/>
                </a:solidFill>
              </a:rPr>
              <a:t>Philosophy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64AE97-F37C-4682-83A9-CA98163A0FD8}"/>
              </a:ext>
            </a:extLst>
          </p:cNvPr>
          <p:cNvSpPr>
            <a:spLocks noGrp="1"/>
          </p:cNvSpPr>
          <p:nvPr/>
        </p:nvSpPr>
        <p:spPr>
          <a:xfrm>
            <a:off x="809625" y="5191125"/>
            <a:ext cx="1028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27302B"/>
                </a:solidFill>
              </a:defRPr>
            </a:pPr>
            <a:r>
              <a:rPr sz="2025" b="1">
                <a:solidFill>
                  <a:srgbClr val="27302B"/>
                </a:solidFill>
              </a:rPr>
              <a:t>It covers 57 subjects. A useful broad quiz — but broad knowledge is not the same as good judgment.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20274D2-9795-B1F6-5C64-5F9FF1B6F8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10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039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CD5421A-AD01-4F98-9E39-A4BA0CBEAD32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153F6B-3503-4A96-860A-71571CC825AD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sz="2700" b="1">
                <a:solidFill>
                  <a:srgbClr val="14352A"/>
                </a:solidFill>
              </a:rPr>
              <a:t>GPQA asks: “Can the model handle very difficult science?”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16A1A0-BB33-41F4-B7BD-4A12F42BB04C}"/>
              </a:ext>
            </a:extLst>
          </p:cNvPr>
          <p:cNvSpPr>
            <a:spLocks noGrp="1"/>
          </p:cNvSpPr>
          <p:nvPr/>
        </p:nvSpPr>
        <p:spPr>
          <a:xfrm>
            <a:off x="800100" y="1485900"/>
            <a:ext cx="9048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4352A"/>
                </a:solidFill>
              </a:defRPr>
            </a:pPr>
            <a:r>
              <a:rPr sz="2025" b="1">
                <a:solidFill>
                  <a:srgbClr val="14352A"/>
                </a:solidFill>
              </a:rPr>
              <a:t>Graduate-level questions in biology, physics, and chemistry — written by experts.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7B15F86-08EE-49A3-8EB0-7FE05069B21F}"/>
              </a:ext>
            </a:extLst>
          </p:cNvPr>
          <p:cNvSpPr>
            <a:spLocks noGrp="1"/>
          </p:cNvSpPr>
          <p:nvPr/>
        </p:nvSpPr>
        <p:spPr>
          <a:xfrm>
            <a:off x="857250" y="2428875"/>
            <a:ext cx="2905125" cy="2047875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8B5C4C-505B-4070-A4A4-35A9D9148567}"/>
              </a:ext>
            </a:extLst>
          </p:cNvPr>
          <p:cNvSpPr>
            <a:spLocks noGrp="1"/>
          </p:cNvSpPr>
          <p:nvPr/>
        </p:nvSpPr>
        <p:spPr>
          <a:xfrm>
            <a:off x="1143000" y="2762250"/>
            <a:ext cx="2286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B0005D"/>
                </a:solidFill>
              </a:defRPr>
            </a:pPr>
            <a:r>
              <a:rPr sz="2250" b="1">
                <a:solidFill>
                  <a:srgbClr val="B0005D"/>
                </a:solidFill>
              </a:rPr>
              <a:t>“Google-proof”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76CBAF-57CB-4058-B3F2-9F2ECC3F436A}"/>
              </a:ext>
            </a:extLst>
          </p:cNvPr>
          <p:cNvSpPr>
            <a:spLocks noGrp="1"/>
          </p:cNvSpPr>
          <p:nvPr/>
        </p:nvSpPr>
        <p:spPr>
          <a:xfrm>
            <a:off x="1143000" y="3333750"/>
            <a:ext cx="22383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27302B"/>
                </a:solidFill>
              </a:defRPr>
            </a:pPr>
            <a:r>
              <a:rPr sz="1650" b="0">
                <a:solidFill>
                  <a:srgbClr val="27302B"/>
                </a:solidFill>
              </a:rPr>
              <a:t>Designed so that looking up a quick answer is not enough.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181E838-2BF1-4161-889A-0A1979F3FB37}"/>
              </a:ext>
            </a:extLst>
          </p:cNvPr>
          <p:cNvSpPr>
            <a:spLocks noGrp="1"/>
          </p:cNvSpPr>
          <p:nvPr/>
        </p:nvSpPr>
        <p:spPr>
          <a:xfrm>
            <a:off x="4429125" y="2428875"/>
            <a:ext cx="2905125" cy="2047875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BB0385-F22D-4BC4-A362-C4FA8DE19089}"/>
              </a:ext>
            </a:extLst>
          </p:cNvPr>
          <p:cNvSpPr>
            <a:spLocks noGrp="1"/>
          </p:cNvSpPr>
          <p:nvPr/>
        </p:nvSpPr>
        <p:spPr>
          <a:xfrm>
            <a:off x="4714875" y="2762250"/>
            <a:ext cx="2286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0F6B4B"/>
                </a:solidFill>
              </a:defRPr>
            </a:pPr>
            <a:r>
              <a:rPr sz="2250" b="1">
                <a:solidFill>
                  <a:srgbClr val="0F6B4B"/>
                </a:solidFill>
              </a:rPr>
              <a:t>448 questions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2FEEBE-C12F-4DFF-BC44-93C8A80F2AF9}"/>
              </a:ext>
            </a:extLst>
          </p:cNvPr>
          <p:cNvSpPr>
            <a:spLocks noGrp="1"/>
          </p:cNvSpPr>
          <p:nvPr/>
        </p:nvSpPr>
        <p:spPr>
          <a:xfrm>
            <a:off x="4714875" y="3333750"/>
            <a:ext cx="22383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27302B"/>
                </a:solidFill>
              </a:defRPr>
            </a:pPr>
            <a:r>
              <a:rPr sz="1650" b="0" dirty="0">
                <a:solidFill>
                  <a:srgbClr val="27302B"/>
                </a:solidFill>
              </a:rPr>
              <a:t>Small set, very</a:t>
            </a:r>
            <a:r>
              <a:rPr lang="en-US" sz="1650" b="0" dirty="0">
                <a:solidFill>
                  <a:srgbClr val="27302B"/>
                </a:solidFill>
              </a:rPr>
              <a:t> </a:t>
            </a:r>
            <a:r>
              <a:rPr sz="1650" b="0" dirty="0">
                <a:solidFill>
                  <a:srgbClr val="27302B"/>
                </a:solidFill>
              </a:rPr>
              <a:t>difficult.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F8DEEEE-7BFD-4EF1-8A5F-AA984C47D12F}"/>
              </a:ext>
            </a:extLst>
          </p:cNvPr>
          <p:cNvSpPr>
            <a:spLocks noGrp="1"/>
          </p:cNvSpPr>
          <p:nvPr/>
        </p:nvSpPr>
        <p:spPr>
          <a:xfrm>
            <a:off x="8001000" y="2428875"/>
            <a:ext cx="2905125" cy="2047875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DF4F7B-C80A-47DC-AB85-6A31B557C491}"/>
              </a:ext>
            </a:extLst>
          </p:cNvPr>
          <p:cNvSpPr>
            <a:spLocks noGrp="1"/>
          </p:cNvSpPr>
          <p:nvPr/>
        </p:nvSpPr>
        <p:spPr>
          <a:xfrm>
            <a:off x="8286750" y="2762250"/>
            <a:ext cx="2286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74A567"/>
                </a:solidFill>
              </a:defRPr>
            </a:pPr>
            <a:r>
              <a:rPr sz="2250" b="1">
                <a:solidFill>
                  <a:srgbClr val="74A567"/>
                </a:solidFill>
              </a:rPr>
              <a:t>A different skill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1DC576-E138-4C0C-9685-80DABC2B5720}"/>
              </a:ext>
            </a:extLst>
          </p:cNvPr>
          <p:cNvSpPr>
            <a:spLocks noGrp="1"/>
          </p:cNvSpPr>
          <p:nvPr/>
        </p:nvSpPr>
        <p:spPr>
          <a:xfrm>
            <a:off x="8286750" y="3333750"/>
            <a:ext cx="22383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27302B"/>
                </a:solidFill>
              </a:defRPr>
            </a:pPr>
            <a:r>
              <a:rPr sz="1650" b="0" dirty="0">
                <a:solidFill>
                  <a:srgbClr val="27302B"/>
                </a:solidFill>
              </a:rPr>
              <a:t>More like a difficult oral exam than a </a:t>
            </a:r>
            <a:r>
              <a:rPr lang="en-US" sz="1650" b="0" dirty="0">
                <a:solidFill>
                  <a:srgbClr val="27302B"/>
                </a:solidFill>
              </a:rPr>
              <a:t>written </a:t>
            </a:r>
            <a:r>
              <a:rPr sz="1650" b="0" dirty="0">
                <a:solidFill>
                  <a:srgbClr val="27302B"/>
                </a:solidFill>
              </a:rPr>
              <a:t>quiz.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C60816-B56A-4E5F-8048-F0AFA302861D}"/>
              </a:ext>
            </a:extLst>
          </p:cNvPr>
          <p:cNvSpPr>
            <a:spLocks noGrp="1"/>
          </p:cNvSpPr>
          <p:nvPr/>
        </p:nvSpPr>
        <p:spPr>
          <a:xfrm>
            <a:off x="819150" y="5286375"/>
            <a:ext cx="990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14352A"/>
                </a:solidFill>
              </a:defRPr>
            </a:pPr>
            <a:r>
              <a:rPr sz="2100" b="1">
                <a:solidFill>
                  <a:srgbClr val="14352A"/>
                </a:solidFill>
              </a:rPr>
              <a:t>A model can score well on easy questions and still struggle here.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7574723-D2CF-5816-073A-73D6A4BD98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11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01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DAE39EA3-C81E-4A54-AFBB-8CA1CA53D7F7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921E6C-75F9-422E-8AE3-3EB67933700F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sz="2700" b="1">
                <a:solidFill>
                  <a:srgbClr val="14352A"/>
                </a:solidFill>
              </a:rPr>
              <a:t>ARC-AGI asks: “Can it solve a new kind of puzzle?”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B231D5-5C7E-460A-B4F4-7120F0A7CA95}"/>
              </a:ext>
            </a:extLst>
          </p:cNvPr>
          <p:cNvSpPr>
            <a:spLocks noGrp="1"/>
          </p:cNvSpPr>
          <p:nvPr/>
        </p:nvSpPr>
        <p:spPr>
          <a:xfrm>
            <a:off x="781050" y="1428750"/>
            <a:ext cx="10382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4352A"/>
                </a:solidFill>
              </a:defRPr>
            </a:pPr>
            <a:r>
              <a:rPr sz="1950" b="1">
                <a:solidFill>
                  <a:srgbClr val="14352A"/>
                </a:solidFill>
              </a:rPr>
              <a:t>Instead of memorizing facts, the model must discover a rule from examples and apply it to a new case.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83D7ED0-E728-4768-8E14-6512F8F431AC}"/>
              </a:ext>
            </a:extLst>
          </p:cNvPr>
          <p:cNvSpPr>
            <a:spLocks noGrp="1"/>
          </p:cNvSpPr>
          <p:nvPr/>
        </p:nvSpPr>
        <p:spPr>
          <a:xfrm>
            <a:off x="1905000" y="26289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0005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B5DC345-F0A0-4007-BA3B-B428A7AA6D3F}"/>
              </a:ext>
            </a:extLst>
          </p:cNvPr>
          <p:cNvSpPr>
            <a:spLocks noGrp="1"/>
          </p:cNvSpPr>
          <p:nvPr/>
        </p:nvSpPr>
        <p:spPr>
          <a:xfrm>
            <a:off x="2552700" y="26289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7D7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71A869-ECDB-46A9-9228-D3C9AE5B81F2}"/>
              </a:ext>
            </a:extLst>
          </p:cNvPr>
          <p:cNvSpPr>
            <a:spLocks noGrp="1"/>
          </p:cNvSpPr>
          <p:nvPr/>
        </p:nvSpPr>
        <p:spPr>
          <a:xfrm>
            <a:off x="3200400" y="26289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0005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9381B0-E36B-40E8-82C3-514BF244BFD7}"/>
              </a:ext>
            </a:extLst>
          </p:cNvPr>
          <p:cNvSpPr>
            <a:spLocks noGrp="1"/>
          </p:cNvSpPr>
          <p:nvPr/>
        </p:nvSpPr>
        <p:spPr>
          <a:xfrm>
            <a:off x="1905000" y="32766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7D7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67C1856-6F28-4715-A084-128D82181C73}"/>
              </a:ext>
            </a:extLst>
          </p:cNvPr>
          <p:cNvSpPr>
            <a:spLocks noGrp="1"/>
          </p:cNvSpPr>
          <p:nvPr/>
        </p:nvSpPr>
        <p:spPr>
          <a:xfrm>
            <a:off x="2552700" y="32766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0005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E668201-4E2F-4104-A96F-9BD1B524BAA0}"/>
              </a:ext>
            </a:extLst>
          </p:cNvPr>
          <p:cNvSpPr>
            <a:spLocks noGrp="1"/>
          </p:cNvSpPr>
          <p:nvPr/>
        </p:nvSpPr>
        <p:spPr>
          <a:xfrm>
            <a:off x="3200400" y="32766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7D7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917F645-A6CE-40E1-BC54-D56F3D7442F1}"/>
              </a:ext>
            </a:extLst>
          </p:cNvPr>
          <p:cNvSpPr>
            <a:spLocks noGrp="1"/>
          </p:cNvSpPr>
          <p:nvPr/>
        </p:nvSpPr>
        <p:spPr>
          <a:xfrm>
            <a:off x="1905000" y="39243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0005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962AA86-999D-4AE4-9706-AAB8869BC749}"/>
              </a:ext>
            </a:extLst>
          </p:cNvPr>
          <p:cNvSpPr>
            <a:spLocks noGrp="1"/>
          </p:cNvSpPr>
          <p:nvPr/>
        </p:nvSpPr>
        <p:spPr>
          <a:xfrm>
            <a:off x="2552700" y="39243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7D7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FA37B51-4B0F-48C9-95D0-45583DAA571A}"/>
              </a:ext>
            </a:extLst>
          </p:cNvPr>
          <p:cNvSpPr>
            <a:spLocks noGrp="1"/>
          </p:cNvSpPr>
          <p:nvPr/>
        </p:nvSpPr>
        <p:spPr>
          <a:xfrm>
            <a:off x="3200400" y="39243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0005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16EA648-B9FC-4510-9708-0E25F0676623}"/>
              </a:ext>
            </a:extLst>
          </p:cNvPr>
          <p:cNvSpPr>
            <a:spLocks noGrp="1"/>
          </p:cNvSpPr>
          <p:nvPr/>
        </p:nvSpPr>
        <p:spPr>
          <a:xfrm>
            <a:off x="6381750" y="26289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7D7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DB349F9-1184-4384-9E86-E59A27650881}"/>
              </a:ext>
            </a:extLst>
          </p:cNvPr>
          <p:cNvSpPr>
            <a:spLocks noGrp="1"/>
          </p:cNvSpPr>
          <p:nvPr/>
        </p:nvSpPr>
        <p:spPr>
          <a:xfrm>
            <a:off x="7029450" y="26289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0005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EB6647B-6E22-45CF-A91C-B99BCF1E3A44}"/>
              </a:ext>
            </a:extLst>
          </p:cNvPr>
          <p:cNvSpPr>
            <a:spLocks noGrp="1"/>
          </p:cNvSpPr>
          <p:nvPr/>
        </p:nvSpPr>
        <p:spPr>
          <a:xfrm>
            <a:off x="7677150" y="26289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7D7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5032745-F873-448C-929C-DAAA41636F70}"/>
              </a:ext>
            </a:extLst>
          </p:cNvPr>
          <p:cNvSpPr>
            <a:spLocks noGrp="1"/>
          </p:cNvSpPr>
          <p:nvPr/>
        </p:nvSpPr>
        <p:spPr>
          <a:xfrm>
            <a:off x="6381750" y="32766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0005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1D2AB6F-77D4-4FF6-994F-313C9A232DC1}"/>
              </a:ext>
            </a:extLst>
          </p:cNvPr>
          <p:cNvSpPr>
            <a:spLocks noGrp="1"/>
          </p:cNvSpPr>
          <p:nvPr/>
        </p:nvSpPr>
        <p:spPr>
          <a:xfrm>
            <a:off x="7029450" y="32766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7D7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A2F7BBE-1038-425D-857D-F5896BC27528}"/>
              </a:ext>
            </a:extLst>
          </p:cNvPr>
          <p:cNvSpPr>
            <a:spLocks noGrp="1"/>
          </p:cNvSpPr>
          <p:nvPr/>
        </p:nvSpPr>
        <p:spPr>
          <a:xfrm>
            <a:off x="7677150" y="32766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0005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4354A4C-C08A-42F4-ABC6-E875559EB48D}"/>
              </a:ext>
            </a:extLst>
          </p:cNvPr>
          <p:cNvSpPr>
            <a:spLocks noGrp="1"/>
          </p:cNvSpPr>
          <p:nvPr/>
        </p:nvSpPr>
        <p:spPr>
          <a:xfrm>
            <a:off x="6381750" y="39243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7D7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44DA506-F7DE-47DD-9C26-E8ADF418F873}"/>
              </a:ext>
            </a:extLst>
          </p:cNvPr>
          <p:cNvSpPr>
            <a:spLocks noGrp="1"/>
          </p:cNvSpPr>
          <p:nvPr/>
        </p:nvSpPr>
        <p:spPr>
          <a:xfrm>
            <a:off x="7029450" y="39243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0005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AD554CC-06EB-4939-A204-C9AC00625AD0}"/>
              </a:ext>
            </a:extLst>
          </p:cNvPr>
          <p:cNvSpPr>
            <a:spLocks noGrp="1"/>
          </p:cNvSpPr>
          <p:nvPr/>
        </p:nvSpPr>
        <p:spPr>
          <a:xfrm>
            <a:off x="7677150" y="3924300"/>
            <a:ext cx="514350" cy="514350"/>
          </a:xfrm>
          <a:prstGeom prst="roundRect">
            <a:avLst>
              <a:gd name="adj" fmla="val 3704"/>
            </a:avLst>
          </a:prstGeom>
          <a:solidFill>
            <a:srgbClr val="B7D7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3B5D4C-7176-4AA1-8944-0BA1EE7EAC30}"/>
              </a:ext>
            </a:extLst>
          </p:cNvPr>
          <p:cNvSpPr>
            <a:spLocks noGrp="1"/>
          </p:cNvSpPr>
          <p:nvPr/>
        </p:nvSpPr>
        <p:spPr>
          <a:xfrm>
            <a:off x="1905000" y="2190750"/>
            <a:ext cx="200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547066"/>
                </a:solidFill>
              </a:defRPr>
            </a:pPr>
            <a:r>
              <a:rPr sz="1500" b="1">
                <a:solidFill>
                  <a:srgbClr val="547066"/>
                </a:solidFill>
              </a:rPr>
              <a:t>Example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D4BCCC-FCC5-42A3-9CE6-54FF32350903}"/>
              </a:ext>
            </a:extLst>
          </p:cNvPr>
          <p:cNvSpPr>
            <a:spLocks noGrp="1"/>
          </p:cNvSpPr>
          <p:nvPr/>
        </p:nvSpPr>
        <p:spPr>
          <a:xfrm>
            <a:off x="6381750" y="2190750"/>
            <a:ext cx="200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547066"/>
                </a:solidFill>
              </a:defRPr>
            </a:pPr>
            <a:r>
              <a:rPr sz="1500" b="1">
                <a:solidFill>
                  <a:srgbClr val="547066"/>
                </a:solidFill>
              </a:rPr>
              <a:t>New puzzle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7B989A-B734-4D39-ACFD-F95A05A9446C}"/>
              </a:ext>
            </a:extLst>
          </p:cNvPr>
          <p:cNvSpPr>
            <a:spLocks noGrp="1"/>
          </p:cNvSpPr>
          <p:nvPr/>
        </p:nvSpPr>
        <p:spPr>
          <a:xfrm>
            <a:off x="2404654" y="5183506"/>
            <a:ext cx="6277791" cy="6572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0F6B4B"/>
                </a:solidFill>
              </a:defRPr>
            </a:pPr>
            <a:r>
              <a:rPr sz="2025" b="1" dirty="0">
                <a:solidFill>
                  <a:srgbClr val="0F6B4B"/>
                </a:solidFill>
              </a:rPr>
              <a:t>The point is not the colored squares. The point is adapting to a rule you have </a:t>
            </a:r>
            <a:r>
              <a:rPr sz="2025" b="1" dirty="0">
                <a:solidFill>
                  <a:srgbClr val="FF0000"/>
                </a:solidFill>
              </a:rPr>
              <a:t>not</a:t>
            </a:r>
            <a:r>
              <a:rPr sz="2025" b="1" dirty="0">
                <a:solidFill>
                  <a:srgbClr val="0F6B4B"/>
                </a:solidFill>
              </a:rPr>
              <a:t> seen before.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CF126F31-BA27-0EC7-FE6B-B3908D859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12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39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5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D58B37A-73F4-4B08-9C09-ED78D875BBF1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8FAC58-ACCB-4EA7-92A1-D76AF5FBAB10}"/>
              </a:ext>
            </a:extLst>
          </p:cNvPr>
          <p:cNvSpPr>
            <a:spLocks noGrp="1"/>
          </p:cNvSpPr>
          <p:nvPr/>
        </p:nvSpPr>
        <p:spPr>
          <a:xfrm>
            <a:off x="685800" y="695324"/>
            <a:ext cx="6210300" cy="771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2700" b="1">
                <a:solidFill>
                  <a:srgbClr val="14352A"/>
                </a:solidFill>
              </a:defRPr>
            </a:pPr>
            <a:r>
              <a:rPr lang="en-US" sz="2800" b="1" dirty="0">
                <a:solidFill>
                  <a:srgbClr val="FFFFFF"/>
                </a:solidFill>
              </a:rPr>
              <a:t>SWE-bench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817C6D-E484-47FC-BDFD-DBDC82D006C0}"/>
              </a:ext>
            </a:extLst>
          </p:cNvPr>
          <p:cNvSpPr>
            <a:spLocks noGrp="1"/>
          </p:cNvSpPr>
          <p:nvPr/>
        </p:nvSpPr>
        <p:spPr>
          <a:xfrm>
            <a:off x="685800" y="1466850"/>
            <a:ext cx="10191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2025" b="1" dirty="0">
                <a:solidFill>
                  <a:srgbClr val="FFFFFF"/>
                </a:solidFill>
              </a:rPr>
              <a:t>The task: read a bug report, understand a codebase, make a repair, and pass the tests.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64A37E6-A20B-4A5D-81F8-25B0BE190746}"/>
              </a:ext>
            </a:extLst>
          </p:cNvPr>
          <p:cNvSpPr>
            <a:spLocks noGrp="1"/>
          </p:cNvSpPr>
          <p:nvPr/>
        </p:nvSpPr>
        <p:spPr>
          <a:xfrm>
            <a:off x="838200" y="2667000"/>
            <a:ext cx="2038350" cy="1524000"/>
          </a:xfrm>
          <a:prstGeom prst="roundRect">
            <a:avLst>
              <a:gd name="adj" fmla="val 7500"/>
            </a:avLst>
          </a:prstGeom>
          <a:solidFill>
            <a:srgbClr val="2148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590B53-2199-4566-BA9B-A52A8982DFF0}"/>
              </a:ext>
            </a:extLst>
          </p:cNvPr>
          <p:cNvSpPr>
            <a:spLocks noGrp="1"/>
          </p:cNvSpPr>
          <p:nvPr/>
        </p:nvSpPr>
        <p:spPr>
          <a:xfrm>
            <a:off x="1047750" y="2895600"/>
            <a:ext cx="476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B7D75A"/>
                </a:solidFill>
              </a:defRPr>
            </a:pPr>
            <a:r>
              <a:rPr sz="2625" b="1">
                <a:solidFill>
                  <a:srgbClr val="B7D75A"/>
                </a:solidFill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AA30B1-ADA0-43AC-B0F3-EF261AA75846}"/>
              </a:ext>
            </a:extLst>
          </p:cNvPr>
          <p:cNvSpPr>
            <a:spLocks noGrp="1"/>
          </p:cNvSpPr>
          <p:nvPr/>
        </p:nvSpPr>
        <p:spPr>
          <a:xfrm>
            <a:off x="1047750" y="3476625"/>
            <a:ext cx="1619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Bug report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C242A7-1AB1-4A9E-B0F4-32BB6AE81384}"/>
              </a:ext>
            </a:extLst>
          </p:cNvPr>
          <p:cNvSpPr>
            <a:spLocks noGrp="1"/>
          </p:cNvSpPr>
          <p:nvPr/>
        </p:nvSpPr>
        <p:spPr>
          <a:xfrm>
            <a:off x="2952750" y="3124200"/>
            <a:ext cx="4572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B0005D"/>
                </a:solidFill>
              </a:defRPr>
            </a:pPr>
            <a:r>
              <a:rPr sz="2550" b="1">
                <a:solidFill>
                  <a:srgbClr val="B0005D"/>
                </a:solidFill>
              </a:rPr>
              <a:t>→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3D45603-F294-4DE1-852D-8E5ECD8539B6}"/>
              </a:ext>
            </a:extLst>
          </p:cNvPr>
          <p:cNvSpPr>
            <a:spLocks noGrp="1"/>
          </p:cNvSpPr>
          <p:nvPr/>
        </p:nvSpPr>
        <p:spPr>
          <a:xfrm>
            <a:off x="3524250" y="2667000"/>
            <a:ext cx="2038350" cy="1524000"/>
          </a:xfrm>
          <a:prstGeom prst="roundRect">
            <a:avLst>
              <a:gd name="adj" fmla="val 7500"/>
            </a:avLst>
          </a:prstGeom>
          <a:solidFill>
            <a:srgbClr val="2148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72FECB-4F7F-4832-844E-7F1CDCB5E9C1}"/>
              </a:ext>
            </a:extLst>
          </p:cNvPr>
          <p:cNvSpPr>
            <a:spLocks noGrp="1"/>
          </p:cNvSpPr>
          <p:nvPr/>
        </p:nvSpPr>
        <p:spPr>
          <a:xfrm>
            <a:off x="3733800" y="2895600"/>
            <a:ext cx="476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B7D75A"/>
                </a:solidFill>
              </a:defRPr>
            </a:pPr>
            <a:r>
              <a:rPr sz="2625" b="1">
                <a:solidFill>
                  <a:srgbClr val="B7D75A"/>
                </a:solidFill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9941C2-B101-48E1-B8C6-44BED7339FB5}"/>
              </a:ext>
            </a:extLst>
          </p:cNvPr>
          <p:cNvSpPr>
            <a:spLocks noGrp="1"/>
          </p:cNvSpPr>
          <p:nvPr/>
        </p:nvSpPr>
        <p:spPr>
          <a:xfrm>
            <a:off x="3733800" y="3476625"/>
            <a:ext cx="1619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Read the code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823593-96CC-4C8E-B02E-088124171910}"/>
              </a:ext>
            </a:extLst>
          </p:cNvPr>
          <p:cNvSpPr>
            <a:spLocks noGrp="1"/>
          </p:cNvSpPr>
          <p:nvPr/>
        </p:nvSpPr>
        <p:spPr>
          <a:xfrm>
            <a:off x="5638800" y="3124200"/>
            <a:ext cx="4572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B0005D"/>
                </a:solidFill>
              </a:defRPr>
            </a:pPr>
            <a:r>
              <a:rPr sz="2550" b="1">
                <a:solidFill>
                  <a:srgbClr val="B0005D"/>
                </a:solidFill>
              </a:rPr>
              <a:t>→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4BA67C9-DB74-4660-BF1F-0B96B5A1F3AF}"/>
              </a:ext>
            </a:extLst>
          </p:cNvPr>
          <p:cNvSpPr>
            <a:spLocks noGrp="1"/>
          </p:cNvSpPr>
          <p:nvPr/>
        </p:nvSpPr>
        <p:spPr>
          <a:xfrm>
            <a:off x="6210300" y="2667000"/>
            <a:ext cx="2038350" cy="1524000"/>
          </a:xfrm>
          <a:prstGeom prst="roundRect">
            <a:avLst>
              <a:gd name="adj" fmla="val 7500"/>
            </a:avLst>
          </a:prstGeom>
          <a:solidFill>
            <a:srgbClr val="2148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7C3461-829F-41E0-8B6E-C959712DE24D}"/>
              </a:ext>
            </a:extLst>
          </p:cNvPr>
          <p:cNvSpPr>
            <a:spLocks noGrp="1"/>
          </p:cNvSpPr>
          <p:nvPr/>
        </p:nvSpPr>
        <p:spPr>
          <a:xfrm>
            <a:off x="6419850" y="2895600"/>
            <a:ext cx="476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B7D75A"/>
                </a:solidFill>
              </a:defRPr>
            </a:pPr>
            <a:r>
              <a:rPr sz="2625" b="1">
                <a:solidFill>
                  <a:srgbClr val="B7D75A"/>
                </a:solidFill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388626-DE2E-4BB9-8B4F-5F9EE62DAF4E}"/>
              </a:ext>
            </a:extLst>
          </p:cNvPr>
          <p:cNvSpPr>
            <a:spLocks noGrp="1"/>
          </p:cNvSpPr>
          <p:nvPr/>
        </p:nvSpPr>
        <p:spPr>
          <a:xfrm>
            <a:off x="6419850" y="3476625"/>
            <a:ext cx="1619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Make a change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7CEAD0-4C34-4453-9DD1-D50A08B0D15E}"/>
              </a:ext>
            </a:extLst>
          </p:cNvPr>
          <p:cNvSpPr>
            <a:spLocks noGrp="1"/>
          </p:cNvSpPr>
          <p:nvPr/>
        </p:nvSpPr>
        <p:spPr>
          <a:xfrm>
            <a:off x="8324850" y="3124200"/>
            <a:ext cx="4572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550" b="1">
                <a:solidFill>
                  <a:srgbClr val="B0005D"/>
                </a:solidFill>
              </a:defRPr>
            </a:pPr>
            <a:r>
              <a:rPr sz="2550" b="1">
                <a:solidFill>
                  <a:srgbClr val="B0005D"/>
                </a:solidFill>
              </a:rPr>
              <a:t>→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9794BBD-73D9-4F4D-8F52-80F2F69AB046}"/>
              </a:ext>
            </a:extLst>
          </p:cNvPr>
          <p:cNvSpPr>
            <a:spLocks noGrp="1"/>
          </p:cNvSpPr>
          <p:nvPr/>
        </p:nvSpPr>
        <p:spPr>
          <a:xfrm>
            <a:off x="8896350" y="2667000"/>
            <a:ext cx="2038350" cy="1524000"/>
          </a:xfrm>
          <a:prstGeom prst="roundRect">
            <a:avLst>
              <a:gd name="adj" fmla="val 7500"/>
            </a:avLst>
          </a:prstGeom>
          <a:solidFill>
            <a:srgbClr val="2148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2B742-9724-4774-AC40-B77512A9498D}"/>
              </a:ext>
            </a:extLst>
          </p:cNvPr>
          <p:cNvSpPr>
            <a:spLocks noGrp="1"/>
          </p:cNvSpPr>
          <p:nvPr/>
        </p:nvSpPr>
        <p:spPr>
          <a:xfrm>
            <a:off x="9105900" y="2895600"/>
            <a:ext cx="476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B7D75A"/>
                </a:solidFill>
              </a:defRPr>
            </a:pPr>
            <a:r>
              <a:rPr sz="2625" b="1">
                <a:solidFill>
                  <a:srgbClr val="B7D75A"/>
                </a:solidFill>
              </a:rPr>
              <a:t>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07F9B0-7586-4A3D-8B95-785A0DCD7E4A}"/>
              </a:ext>
            </a:extLst>
          </p:cNvPr>
          <p:cNvSpPr>
            <a:spLocks noGrp="1"/>
          </p:cNvSpPr>
          <p:nvPr/>
        </p:nvSpPr>
        <p:spPr>
          <a:xfrm>
            <a:off x="9105900" y="3476625"/>
            <a:ext cx="1619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Run tests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2E3840-DDFF-435E-8051-362FDCA2883D}"/>
              </a:ext>
            </a:extLst>
          </p:cNvPr>
          <p:cNvSpPr>
            <a:spLocks noGrp="1"/>
          </p:cNvSpPr>
          <p:nvPr/>
        </p:nvSpPr>
        <p:spPr>
          <a:xfrm>
            <a:off x="781050" y="5286375"/>
            <a:ext cx="1009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D5E3D7"/>
                </a:solidFill>
              </a:defRPr>
            </a:pPr>
            <a:r>
              <a:rPr sz="2025" b="1">
                <a:solidFill>
                  <a:srgbClr val="D5E3D7"/>
                </a:solidFill>
              </a:rPr>
              <a:t>This is closer to useful work — but it still tests only a particular kind of work.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0A7F08D0-C672-BB9D-6672-25C5287156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13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15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1F372E7-84CC-492A-9638-B83A4E4AA075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009B50-8E27-4DBE-8762-B07B2DAA71EB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sz="2700" b="1">
                <a:solidFill>
                  <a:srgbClr val="14352A"/>
                </a:solidFill>
              </a:rPr>
              <a:t>Humanity’s Last Exam raises the difficulty even further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62DBB7-8E9D-456C-BD3E-74CDBFA6016A}"/>
              </a:ext>
            </a:extLst>
          </p:cNvPr>
          <p:cNvSpPr>
            <a:spLocks noGrp="1"/>
          </p:cNvSpPr>
          <p:nvPr/>
        </p:nvSpPr>
        <p:spPr>
          <a:xfrm>
            <a:off x="819150" y="1438275"/>
            <a:ext cx="9525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14352A"/>
                </a:solidFill>
              </a:defRPr>
            </a:pPr>
            <a:r>
              <a:rPr sz="2100" b="1">
                <a:solidFill>
                  <a:srgbClr val="14352A"/>
                </a:solidFill>
              </a:rPr>
              <a:t>A challenging collection of expert-level questions across many academic areas.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050C2EB-9BE0-4C62-8706-61364F23C6C8}"/>
              </a:ext>
            </a:extLst>
          </p:cNvPr>
          <p:cNvSpPr>
            <a:spLocks noGrp="1"/>
          </p:cNvSpPr>
          <p:nvPr/>
        </p:nvSpPr>
        <p:spPr>
          <a:xfrm>
            <a:off x="5027273" y="2190750"/>
            <a:ext cx="2000250" cy="647700"/>
          </a:xfrm>
          <a:prstGeom prst="roundRect">
            <a:avLst>
              <a:gd name="adj" fmla="val 17647"/>
            </a:avLst>
          </a:prstGeom>
          <a:solidFill>
            <a:srgbClr val="B0005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443843-38F4-4973-9996-BBC9B491A713}"/>
              </a:ext>
            </a:extLst>
          </p:cNvPr>
          <p:cNvSpPr>
            <a:spLocks noGrp="1"/>
          </p:cNvSpPr>
          <p:nvPr/>
        </p:nvSpPr>
        <p:spPr>
          <a:xfrm>
            <a:off x="5122523" y="2339167"/>
            <a:ext cx="1809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4352A"/>
                </a:solidFill>
              </a:defRPr>
            </a:pPr>
            <a:r>
              <a:rPr sz="1575" b="1" dirty="0">
                <a:solidFill>
                  <a:srgbClr val="14352A"/>
                </a:solidFill>
              </a:rPr>
              <a:t>Mathematics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C3BE20D-3DE8-496B-8474-91CA4145D931}"/>
              </a:ext>
            </a:extLst>
          </p:cNvPr>
          <p:cNvSpPr>
            <a:spLocks noGrp="1"/>
          </p:cNvSpPr>
          <p:nvPr/>
        </p:nvSpPr>
        <p:spPr>
          <a:xfrm>
            <a:off x="8085283" y="2846373"/>
            <a:ext cx="2000250" cy="647700"/>
          </a:xfrm>
          <a:prstGeom prst="roundRect">
            <a:avLst>
              <a:gd name="adj" fmla="val 17647"/>
            </a:avLst>
          </a:prstGeom>
          <a:solidFill>
            <a:srgbClr val="0F6B4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AE2FE2-DD77-47C2-B7F7-966EABA3E89C}"/>
              </a:ext>
            </a:extLst>
          </p:cNvPr>
          <p:cNvSpPr>
            <a:spLocks noGrp="1"/>
          </p:cNvSpPr>
          <p:nvPr/>
        </p:nvSpPr>
        <p:spPr>
          <a:xfrm>
            <a:off x="8180533" y="2979723"/>
            <a:ext cx="1809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4352A"/>
                </a:solidFill>
              </a:defRPr>
            </a:pPr>
            <a:r>
              <a:rPr sz="1575" b="1">
                <a:solidFill>
                  <a:srgbClr val="14352A"/>
                </a:solidFill>
              </a:rPr>
              <a:t>Science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AD5C2A2-DBE6-4B1B-B9AF-1D88FD3E15D4}"/>
              </a:ext>
            </a:extLst>
          </p:cNvPr>
          <p:cNvSpPr>
            <a:spLocks noGrp="1"/>
          </p:cNvSpPr>
          <p:nvPr/>
        </p:nvSpPr>
        <p:spPr>
          <a:xfrm>
            <a:off x="6943431" y="4816489"/>
            <a:ext cx="2000250" cy="647700"/>
          </a:xfrm>
          <a:prstGeom prst="roundRect">
            <a:avLst>
              <a:gd name="adj" fmla="val 17647"/>
            </a:avLst>
          </a:prstGeom>
          <a:solidFill>
            <a:srgbClr val="74A56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A63722-74C7-4837-8BAE-FB37CD5F0A12}"/>
              </a:ext>
            </a:extLst>
          </p:cNvPr>
          <p:cNvSpPr>
            <a:spLocks noGrp="1"/>
          </p:cNvSpPr>
          <p:nvPr/>
        </p:nvSpPr>
        <p:spPr>
          <a:xfrm>
            <a:off x="7038681" y="4949839"/>
            <a:ext cx="1809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4352A"/>
                </a:solidFill>
              </a:defRPr>
            </a:pPr>
            <a:r>
              <a:rPr sz="1575" b="1" dirty="0">
                <a:solidFill>
                  <a:srgbClr val="14352A"/>
                </a:solidFill>
              </a:rPr>
              <a:t>Humanities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3D4F4C9-4301-496F-BA8E-3DD9BAF4A05A}"/>
              </a:ext>
            </a:extLst>
          </p:cNvPr>
          <p:cNvSpPr>
            <a:spLocks noGrp="1"/>
          </p:cNvSpPr>
          <p:nvPr/>
        </p:nvSpPr>
        <p:spPr>
          <a:xfrm>
            <a:off x="3248319" y="4816489"/>
            <a:ext cx="2000250" cy="647700"/>
          </a:xfrm>
          <a:prstGeom prst="roundRect">
            <a:avLst>
              <a:gd name="adj" fmla="val 17647"/>
            </a:avLst>
          </a:prstGeom>
          <a:solidFill>
            <a:srgbClr val="B7D75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163FEC-0B55-4F86-A756-445054D42E76}"/>
              </a:ext>
            </a:extLst>
          </p:cNvPr>
          <p:cNvSpPr>
            <a:spLocks noGrp="1"/>
          </p:cNvSpPr>
          <p:nvPr/>
        </p:nvSpPr>
        <p:spPr>
          <a:xfrm>
            <a:off x="3343569" y="4949839"/>
            <a:ext cx="1809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4352A"/>
                </a:solidFill>
              </a:defRPr>
            </a:pPr>
            <a:r>
              <a:rPr sz="1575" b="1">
                <a:solidFill>
                  <a:srgbClr val="14352A"/>
                </a:solidFill>
              </a:rPr>
              <a:t>Engineering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6083D8A-68DA-4323-9C6C-1FA82C1C6313}"/>
              </a:ext>
            </a:extLst>
          </p:cNvPr>
          <p:cNvSpPr>
            <a:spLocks noGrp="1"/>
          </p:cNvSpPr>
          <p:nvPr/>
        </p:nvSpPr>
        <p:spPr>
          <a:xfrm>
            <a:off x="2106467" y="2846373"/>
            <a:ext cx="2000250" cy="647700"/>
          </a:xfrm>
          <a:prstGeom prst="roundRect">
            <a:avLst>
              <a:gd name="adj" fmla="val 17647"/>
            </a:avLst>
          </a:prstGeom>
          <a:solidFill>
            <a:srgbClr val="DCE8C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1CD04C-9E06-4587-8A52-5223C8879543}"/>
              </a:ext>
            </a:extLst>
          </p:cNvPr>
          <p:cNvSpPr>
            <a:spLocks noGrp="1"/>
          </p:cNvSpPr>
          <p:nvPr/>
        </p:nvSpPr>
        <p:spPr>
          <a:xfrm>
            <a:off x="2201717" y="2979723"/>
            <a:ext cx="1809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4352A"/>
                </a:solidFill>
              </a:defRPr>
            </a:pPr>
            <a:r>
              <a:rPr sz="1575" b="1">
                <a:solidFill>
                  <a:srgbClr val="14352A"/>
                </a:solidFill>
              </a:rPr>
              <a:t>Computing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A3C458F-8883-47FB-ADEC-742C646D01BE}"/>
              </a:ext>
            </a:extLst>
          </p:cNvPr>
          <p:cNvSpPr>
            <a:spLocks noGrp="1"/>
          </p:cNvSpPr>
          <p:nvPr/>
        </p:nvSpPr>
        <p:spPr>
          <a:xfrm>
            <a:off x="5924550" y="3543300"/>
            <a:ext cx="342900" cy="342900"/>
          </a:xfrm>
          <a:prstGeom prst="ellipse">
            <a:avLst/>
          </a:prstGeom>
          <a:solidFill>
            <a:srgbClr val="14352A"/>
          </a:solidFill>
          <a:ln w="0">
            <a:solidFill>
              <a:srgbClr val="1435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CB4656-8CFD-4510-B924-6D5CB53E5139}"/>
              </a:ext>
            </a:extLst>
          </p:cNvPr>
          <p:cNvSpPr>
            <a:spLocks noGrp="1"/>
          </p:cNvSpPr>
          <p:nvPr/>
        </p:nvSpPr>
        <p:spPr>
          <a:xfrm>
            <a:off x="5457825" y="4048125"/>
            <a:ext cx="1285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B0005D"/>
                </a:solidFill>
              </a:defRPr>
            </a:pPr>
            <a:r>
              <a:rPr sz="1800" b="1">
                <a:solidFill>
                  <a:srgbClr val="B0005D"/>
                </a:solidFill>
              </a:rPr>
              <a:t>HLE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0FAD0A-F83E-489E-AFCB-0F0C927FB579}"/>
              </a:ext>
            </a:extLst>
          </p:cNvPr>
          <p:cNvSpPr>
            <a:spLocks noGrp="1"/>
          </p:cNvSpPr>
          <p:nvPr/>
        </p:nvSpPr>
        <p:spPr>
          <a:xfrm>
            <a:off x="819150" y="5619750"/>
            <a:ext cx="9906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547066"/>
                </a:solidFill>
              </a:defRPr>
            </a:pPr>
            <a:r>
              <a:rPr sz="1950" b="1">
                <a:solidFill>
                  <a:srgbClr val="547066"/>
                </a:solidFill>
              </a:rPr>
              <a:t>Even a very hard test is not a final verdict on intelligence.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D0C3DB2-2830-937E-2282-3B8D010688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14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008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3F4274-3E35-4B22-9100-56403EDC8310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B9B1B6-D5FA-4440-B3ED-CFC65CD40A4F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sz="2700" b="1" dirty="0">
                <a:solidFill>
                  <a:srgbClr val="14352A"/>
                </a:solidFill>
              </a:rPr>
              <a:t>Agents’ Last Exam asks: “Can an AI keep going on a practical job?”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22745D-6D5B-4783-B334-9D0512FF1321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10474541" cy="83081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14352A"/>
                </a:solidFill>
              </a:defRPr>
            </a:pPr>
            <a:r>
              <a:rPr lang="en-US" sz="2100" b="1" dirty="0">
                <a:solidFill>
                  <a:srgbClr val="14352A"/>
                </a:solidFill>
              </a:rPr>
              <a:t>L</a:t>
            </a:r>
            <a:r>
              <a:rPr sz="2100" b="1" dirty="0">
                <a:solidFill>
                  <a:srgbClr val="14352A"/>
                </a:solidFill>
              </a:rPr>
              <a:t>ong, professional tasks with results that can be checked.</a:t>
            </a:r>
            <a:endParaRPr lang="en-US" sz="2100" b="1" dirty="0">
              <a:solidFill>
                <a:srgbClr val="14352A"/>
              </a:solidFill>
            </a:endParaRPr>
          </a:p>
          <a:p>
            <a:pPr>
              <a:defRPr sz="2100" b="1">
                <a:solidFill>
                  <a:srgbClr val="14352A"/>
                </a:solidFill>
              </a:defRPr>
            </a:pPr>
            <a:r>
              <a:rPr lang="en-US" sz="2100" b="1" dirty="0">
                <a:solidFill>
                  <a:srgbClr val="14352A"/>
                </a:solidFill>
              </a:rPr>
              <a:t>A newer benchmark (June 2026)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25C6D3-1472-428D-B8B4-3030ECFBABDC}"/>
              </a:ext>
            </a:extLst>
          </p:cNvPr>
          <p:cNvSpPr>
            <a:spLocks noGrp="1"/>
          </p:cNvSpPr>
          <p:nvPr/>
        </p:nvSpPr>
        <p:spPr>
          <a:xfrm>
            <a:off x="1158921" y="3219450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B0005D"/>
                </a:solidFill>
              </a:defRPr>
            </a:pPr>
            <a:r>
              <a:rPr sz="2250" b="1">
                <a:solidFill>
                  <a:srgbClr val="B0005D"/>
                </a:solidFill>
              </a:rPr>
              <a:t>Plan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D99510-DE30-4FAE-9CD7-EF0EABC5F5CF}"/>
              </a:ext>
            </a:extLst>
          </p:cNvPr>
          <p:cNvSpPr>
            <a:spLocks noGrp="1"/>
          </p:cNvSpPr>
          <p:nvPr/>
        </p:nvSpPr>
        <p:spPr>
          <a:xfrm>
            <a:off x="3444921" y="3219450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0F6B4B"/>
                </a:solidFill>
              </a:defRPr>
            </a:pPr>
            <a:r>
              <a:rPr sz="2250" b="1">
                <a:solidFill>
                  <a:srgbClr val="0F6B4B"/>
                </a:solidFill>
              </a:rPr>
              <a:t>Research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BB25C8-1A88-4550-B950-A1A6618C9F64}"/>
              </a:ext>
            </a:extLst>
          </p:cNvPr>
          <p:cNvSpPr>
            <a:spLocks noGrp="1"/>
          </p:cNvSpPr>
          <p:nvPr/>
        </p:nvSpPr>
        <p:spPr>
          <a:xfrm>
            <a:off x="5769021" y="3219450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74A567"/>
                </a:solidFill>
              </a:defRPr>
            </a:pPr>
            <a:r>
              <a:rPr sz="2250" b="1">
                <a:solidFill>
                  <a:srgbClr val="74A567"/>
                </a:solidFill>
              </a:rPr>
              <a:t>Work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60CB3A-578D-4B92-8328-20E43CE28F21}"/>
              </a:ext>
            </a:extLst>
          </p:cNvPr>
          <p:cNvSpPr>
            <a:spLocks noGrp="1"/>
          </p:cNvSpPr>
          <p:nvPr/>
        </p:nvSpPr>
        <p:spPr>
          <a:xfrm>
            <a:off x="8112171" y="3219450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B0005D"/>
                </a:solidFill>
              </a:defRPr>
            </a:pPr>
            <a:r>
              <a:rPr sz="2250" b="1">
                <a:solidFill>
                  <a:srgbClr val="B0005D"/>
                </a:solidFill>
              </a:rPr>
              <a:t>Verify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A0D778-2152-4A2B-BBB1-2D4F393AE11A}"/>
              </a:ext>
            </a:extLst>
          </p:cNvPr>
          <p:cNvSpPr>
            <a:spLocks noGrp="1"/>
          </p:cNvSpPr>
          <p:nvPr/>
        </p:nvSpPr>
        <p:spPr>
          <a:xfrm>
            <a:off x="2530521" y="3209925"/>
            <a:ext cx="685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14352A"/>
                </a:solidFill>
              </a:defRPr>
            </a:pPr>
            <a:r>
              <a:rPr sz="2700" b="1" dirty="0">
                <a:solidFill>
                  <a:srgbClr val="14352A"/>
                </a:solidFill>
              </a:rPr>
              <a:t>→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37050C-37C5-47D4-A065-0CDBBA35A4EA}"/>
              </a:ext>
            </a:extLst>
          </p:cNvPr>
          <p:cNvSpPr>
            <a:spLocks noGrp="1"/>
          </p:cNvSpPr>
          <p:nvPr/>
        </p:nvSpPr>
        <p:spPr>
          <a:xfrm>
            <a:off x="5216571" y="3209925"/>
            <a:ext cx="685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14352A"/>
                </a:solidFill>
              </a:defRPr>
            </a:pPr>
            <a:r>
              <a:rPr sz="2700" b="1" dirty="0">
                <a:solidFill>
                  <a:srgbClr val="14352A"/>
                </a:solidFill>
              </a:rPr>
              <a:t>→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1EA030-A4C1-4131-937E-84A2AED6C33F}"/>
              </a:ext>
            </a:extLst>
          </p:cNvPr>
          <p:cNvSpPr>
            <a:spLocks noGrp="1"/>
          </p:cNvSpPr>
          <p:nvPr/>
        </p:nvSpPr>
        <p:spPr>
          <a:xfrm>
            <a:off x="7407321" y="3243262"/>
            <a:ext cx="685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14352A"/>
                </a:solidFill>
              </a:defRPr>
            </a:pPr>
            <a:r>
              <a:rPr sz="2700" b="1" dirty="0">
                <a:solidFill>
                  <a:srgbClr val="14352A"/>
                </a:solidFill>
              </a:rPr>
              <a:t>→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804864-884C-494F-BCFD-57D323080CB7}"/>
              </a:ext>
            </a:extLst>
          </p:cNvPr>
          <p:cNvSpPr>
            <a:spLocks noGrp="1"/>
          </p:cNvSpPr>
          <p:nvPr/>
        </p:nvSpPr>
        <p:spPr>
          <a:xfrm>
            <a:off x="685800" y="3929062"/>
            <a:ext cx="8572500" cy="76200"/>
          </a:xfrm>
          <a:prstGeom prst="rect">
            <a:avLst/>
          </a:prstGeom>
          <a:solidFill>
            <a:srgbClr val="B7D75A"/>
          </a:solidFill>
          <a:ln w="0">
            <a:solidFill>
              <a:srgbClr val="B7D7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33CC9D-F4F9-411E-8018-BF6EE3E186B4}"/>
              </a:ext>
            </a:extLst>
          </p:cNvPr>
          <p:cNvSpPr>
            <a:spLocks noGrp="1"/>
          </p:cNvSpPr>
          <p:nvPr/>
        </p:nvSpPr>
        <p:spPr>
          <a:xfrm>
            <a:off x="685800" y="4370388"/>
            <a:ext cx="9048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75" b="1">
                <a:solidFill>
                  <a:srgbClr val="14352A"/>
                </a:solidFill>
              </a:defRPr>
            </a:pPr>
            <a:r>
              <a:rPr sz="2175" b="1" dirty="0">
                <a:solidFill>
                  <a:srgbClr val="14352A"/>
                </a:solidFill>
              </a:rPr>
              <a:t>One mistake early in a long task can affect everything that follows.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AC8BCC-13D7-4A22-B896-E4F9868CC068}"/>
              </a:ext>
            </a:extLst>
          </p:cNvPr>
          <p:cNvSpPr>
            <a:spLocks noGrp="1"/>
          </p:cNvSpPr>
          <p:nvPr/>
        </p:nvSpPr>
        <p:spPr>
          <a:xfrm>
            <a:off x="685800" y="5284787"/>
            <a:ext cx="9048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0">
                <a:solidFill>
                  <a:srgbClr val="547066"/>
                </a:solidFill>
              </a:defRPr>
            </a:pPr>
            <a:r>
              <a:rPr sz="1950" b="0" dirty="0">
                <a:solidFill>
                  <a:srgbClr val="547066"/>
                </a:solidFill>
              </a:rPr>
              <a:t>This is why “agent” benchmarks are different from one-question exams.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920C67-4370-B2D3-C26F-88BC9B12B3A9}"/>
              </a:ext>
            </a:extLst>
          </p:cNvPr>
          <p:cNvSpPr txBox="1"/>
          <p:nvPr/>
        </p:nvSpPr>
        <p:spPr>
          <a:xfrm>
            <a:off x="685800" y="2559605"/>
            <a:ext cx="96265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buNone/>
            </a:pPr>
            <a:r>
              <a:rPr lang="en-US" i="0" dirty="0">
                <a:effectLst/>
                <a:latin typeface="+mn-lt"/>
              </a:rPr>
              <a:t>Challenge and measure AI agents on economically valuable and real-world tasks.</a:t>
            </a:r>
            <a:endParaRPr lang="en-US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77DDD3-DE45-5766-501D-7FD45D2BAA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15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79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5E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0CC8AA-DACA-0800-8F69-DBA6D5AAD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C9F1431-6822-7BFC-41D3-A03652381555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B5E7D2-5E06-AA29-FFD8-F206A9737515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lang="en-US" sz="2700" b="1" dirty="0">
                <a:solidFill>
                  <a:srgbClr val="14352A"/>
                </a:solidFill>
              </a:rPr>
              <a:t>Can you ”Cheat” on benchmark score?</a:t>
            </a:r>
            <a:endParaRPr sz="2700" b="1" dirty="0">
              <a:solidFill>
                <a:srgbClr val="14352A"/>
              </a:solidFill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BEEE0C89-C211-5DB8-B82F-74D31CA30F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624972"/>
              </p:ext>
            </p:extLst>
          </p:nvPr>
        </p:nvGraphicFramePr>
        <p:xfrm>
          <a:off x="685800" y="2067991"/>
          <a:ext cx="10515600" cy="2926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55435885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3637678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How a score can be misleading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Plain-English explanation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4107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Test leakage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The model saw test questions or answers during training—like getting the exam in advance.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3745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Optimizing for one test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 model, prompt, tool setup, or extra “thinking” budget is tuned specifically for the benchmark.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00911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Reporting a different version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The company highlights a score from a special test variant, while the public version performs differently.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3540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Unequal test conditions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One model gets more retries, tools, compute, or a more favorable prompt.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484032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61D7B4CD-4A30-1149-953E-CB35FD1A41CF}"/>
              </a:ext>
            </a:extLst>
          </p:cNvPr>
          <p:cNvSpPr txBox="1"/>
          <p:nvPr/>
        </p:nvSpPr>
        <p:spPr>
          <a:xfrm>
            <a:off x="685800" y="13936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Short answer:</a:t>
            </a:r>
            <a:r>
              <a:rPr lang="en-US" dirty="0"/>
              <a:t> Yes. But a surprising score is not proof.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0CB4E8-8992-D828-B762-AD4847FE369C}"/>
              </a:ext>
            </a:extLst>
          </p:cNvPr>
          <p:cNvSpPr txBox="1"/>
          <p:nvPr/>
        </p:nvSpPr>
        <p:spPr>
          <a:xfrm>
            <a:off x="685800" y="5516344"/>
            <a:ext cx="5752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DeepSeek and Meta’s Llama models have been questioned.</a:t>
            </a:r>
          </a:p>
          <a:p>
            <a:r>
              <a:rPr lang="en-US" dirty="0"/>
              <a:t>No concrete cheating evidence.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9E74AF6-B36C-06E9-D7E0-81ED8B4CCE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16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294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5CB052D-D22F-4DB3-89B6-16310048B1C3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242226-5680-48AE-AEC0-07EBC1329A5D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sz="2700" b="1">
                <a:solidFill>
                  <a:srgbClr val="14352A"/>
                </a:solidFill>
              </a:rPr>
              <a:t>The same model can look different on different tests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624FC6-6C74-4490-BF12-6B632A441CAA}"/>
              </a:ext>
            </a:extLst>
          </p:cNvPr>
          <p:cNvSpPr>
            <a:spLocks noGrp="1"/>
          </p:cNvSpPr>
          <p:nvPr/>
        </p:nvSpPr>
        <p:spPr>
          <a:xfrm>
            <a:off x="838200" y="145732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14352A"/>
                </a:solidFill>
              </a:defRPr>
            </a:pPr>
            <a:r>
              <a:rPr sz="2100" b="1">
                <a:solidFill>
                  <a:srgbClr val="14352A"/>
                </a:solidFill>
              </a:rPr>
              <a:t>Imagine three imaginary models. Which is “best”?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B0B89A-6C17-4F0D-AFD9-AEC6EE027FF8}"/>
              </a:ext>
            </a:extLst>
          </p:cNvPr>
          <p:cNvSpPr>
            <a:spLocks noGrp="1"/>
          </p:cNvSpPr>
          <p:nvPr/>
        </p:nvSpPr>
        <p:spPr>
          <a:xfrm>
            <a:off x="1000125" y="2352675"/>
            <a:ext cx="95250" cy="66675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2C9CE0-C6CB-4955-B3A2-B2FABE658F6F}"/>
              </a:ext>
            </a:extLst>
          </p:cNvPr>
          <p:cNvSpPr>
            <a:spLocks noGrp="1"/>
          </p:cNvSpPr>
          <p:nvPr/>
        </p:nvSpPr>
        <p:spPr>
          <a:xfrm>
            <a:off x="1352550" y="2466975"/>
            <a:ext cx="152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4352A"/>
                </a:solidFill>
              </a:defRPr>
            </a:pPr>
            <a:r>
              <a:rPr sz="2025" b="1">
                <a:solidFill>
                  <a:srgbClr val="14352A"/>
                </a:solidFill>
              </a:rPr>
              <a:t>Model 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BE7799-A315-4472-9CF5-68AEDE8943E3}"/>
              </a:ext>
            </a:extLst>
          </p:cNvPr>
          <p:cNvSpPr>
            <a:spLocks noGrp="1"/>
          </p:cNvSpPr>
          <p:nvPr/>
        </p:nvSpPr>
        <p:spPr>
          <a:xfrm>
            <a:off x="3190875" y="2466975"/>
            <a:ext cx="3619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27302B"/>
                </a:solidFill>
              </a:defRPr>
            </a:pPr>
            <a:r>
              <a:rPr sz="1725" b="0">
                <a:solidFill>
                  <a:srgbClr val="27302B"/>
                </a:solidFill>
              </a:rPr>
              <a:t>Excellent at knowledge quizzes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DB91DE-3EFD-4B61-BEF0-F2587DAD8E5E}"/>
              </a:ext>
            </a:extLst>
          </p:cNvPr>
          <p:cNvSpPr>
            <a:spLocks noGrp="1"/>
          </p:cNvSpPr>
          <p:nvPr/>
        </p:nvSpPr>
        <p:spPr>
          <a:xfrm>
            <a:off x="7239000" y="2466975"/>
            <a:ext cx="342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27302B"/>
                </a:solidFill>
              </a:defRPr>
            </a:pPr>
            <a:r>
              <a:rPr sz="1725" b="0">
                <a:solidFill>
                  <a:srgbClr val="27302B"/>
                </a:solidFill>
              </a:rPr>
              <a:t>Weak at new puzzles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E55265-61BF-4CFE-ACAF-F78337B91735}"/>
              </a:ext>
            </a:extLst>
          </p:cNvPr>
          <p:cNvSpPr>
            <a:spLocks noGrp="1"/>
          </p:cNvSpPr>
          <p:nvPr/>
        </p:nvSpPr>
        <p:spPr>
          <a:xfrm>
            <a:off x="1000125" y="3352800"/>
            <a:ext cx="95250" cy="666750"/>
          </a:xfrm>
          <a:prstGeom prst="rect">
            <a:avLst/>
          </a:prstGeom>
          <a:solidFill>
            <a:srgbClr val="0F6B4B"/>
          </a:solidFill>
          <a:ln w="0">
            <a:solidFill>
              <a:srgbClr val="0F6B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88834A-7183-4F40-9BED-4DCBB3DA1A32}"/>
              </a:ext>
            </a:extLst>
          </p:cNvPr>
          <p:cNvSpPr>
            <a:spLocks noGrp="1"/>
          </p:cNvSpPr>
          <p:nvPr/>
        </p:nvSpPr>
        <p:spPr>
          <a:xfrm>
            <a:off x="1352550" y="3467100"/>
            <a:ext cx="152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4352A"/>
                </a:solidFill>
              </a:defRPr>
            </a:pPr>
            <a:r>
              <a:rPr sz="2025" b="1">
                <a:solidFill>
                  <a:srgbClr val="14352A"/>
                </a:solidFill>
              </a:rPr>
              <a:t>Model 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91A59A-29E0-47CB-8053-7DCE06B109C5}"/>
              </a:ext>
            </a:extLst>
          </p:cNvPr>
          <p:cNvSpPr>
            <a:spLocks noGrp="1"/>
          </p:cNvSpPr>
          <p:nvPr/>
        </p:nvSpPr>
        <p:spPr>
          <a:xfrm>
            <a:off x="3190875" y="3467100"/>
            <a:ext cx="3619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27302B"/>
                </a:solidFill>
              </a:defRPr>
            </a:pPr>
            <a:r>
              <a:rPr sz="1725" b="0">
                <a:solidFill>
                  <a:srgbClr val="27302B"/>
                </a:solidFill>
              </a:rPr>
              <a:t>Strong at science reasoning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A6A31C-D0EE-4EA0-BB6F-C351B9C5600C}"/>
              </a:ext>
            </a:extLst>
          </p:cNvPr>
          <p:cNvSpPr>
            <a:spLocks noGrp="1"/>
          </p:cNvSpPr>
          <p:nvPr/>
        </p:nvSpPr>
        <p:spPr>
          <a:xfrm>
            <a:off x="7239000" y="3467100"/>
            <a:ext cx="342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27302B"/>
                </a:solidFill>
              </a:defRPr>
            </a:pPr>
            <a:r>
              <a:rPr sz="1725" b="0">
                <a:solidFill>
                  <a:srgbClr val="27302B"/>
                </a:solidFill>
              </a:rPr>
              <a:t>Average at practical work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BEDEF5-A8C6-422B-BB5E-7A55B022613E}"/>
              </a:ext>
            </a:extLst>
          </p:cNvPr>
          <p:cNvSpPr>
            <a:spLocks noGrp="1"/>
          </p:cNvSpPr>
          <p:nvPr/>
        </p:nvSpPr>
        <p:spPr>
          <a:xfrm>
            <a:off x="1000125" y="4352925"/>
            <a:ext cx="95250" cy="666750"/>
          </a:xfrm>
          <a:prstGeom prst="rect">
            <a:avLst/>
          </a:prstGeom>
          <a:solidFill>
            <a:srgbClr val="74A567"/>
          </a:solidFill>
          <a:ln w="0">
            <a:solidFill>
              <a:srgbClr val="74A5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49359E-63F8-4CC3-9A10-E0BC5C4A6128}"/>
              </a:ext>
            </a:extLst>
          </p:cNvPr>
          <p:cNvSpPr>
            <a:spLocks noGrp="1"/>
          </p:cNvSpPr>
          <p:nvPr/>
        </p:nvSpPr>
        <p:spPr>
          <a:xfrm>
            <a:off x="1352550" y="4467225"/>
            <a:ext cx="152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4352A"/>
                </a:solidFill>
              </a:defRPr>
            </a:pPr>
            <a:r>
              <a:rPr sz="2025" b="1">
                <a:solidFill>
                  <a:srgbClr val="14352A"/>
                </a:solidFill>
              </a:rPr>
              <a:t>Model 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A11245-77B0-4B9B-B733-FA2E8F86813F}"/>
              </a:ext>
            </a:extLst>
          </p:cNvPr>
          <p:cNvSpPr>
            <a:spLocks noGrp="1"/>
          </p:cNvSpPr>
          <p:nvPr/>
        </p:nvSpPr>
        <p:spPr>
          <a:xfrm>
            <a:off x="3190875" y="4467225"/>
            <a:ext cx="3619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27302B"/>
                </a:solidFill>
              </a:defRPr>
            </a:pPr>
            <a:r>
              <a:rPr sz="1725" b="0">
                <a:solidFill>
                  <a:srgbClr val="27302B"/>
                </a:solidFill>
              </a:rPr>
              <a:t>Good at coding tasks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45E186-8D51-4424-87B8-1A9F0B70C65B}"/>
              </a:ext>
            </a:extLst>
          </p:cNvPr>
          <p:cNvSpPr>
            <a:spLocks noGrp="1"/>
          </p:cNvSpPr>
          <p:nvPr/>
        </p:nvSpPr>
        <p:spPr>
          <a:xfrm>
            <a:off x="7239000" y="4467225"/>
            <a:ext cx="3429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27302B"/>
                </a:solidFill>
              </a:defRPr>
            </a:pPr>
            <a:r>
              <a:rPr sz="1725" b="0">
                <a:solidFill>
                  <a:srgbClr val="27302B"/>
                </a:solidFill>
              </a:rPr>
              <a:t>Needs fact-checking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1590D1-FA3A-419B-BA0E-81BA3B62998A}"/>
              </a:ext>
            </a:extLst>
          </p:cNvPr>
          <p:cNvSpPr>
            <a:spLocks noGrp="1"/>
          </p:cNvSpPr>
          <p:nvPr/>
        </p:nvSpPr>
        <p:spPr>
          <a:xfrm>
            <a:off x="857250" y="5667375"/>
            <a:ext cx="1038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B0005D"/>
                </a:solidFill>
              </a:defRPr>
            </a:pPr>
            <a:r>
              <a:rPr sz="1950" b="1">
                <a:solidFill>
                  <a:srgbClr val="B0005D"/>
                </a:solidFill>
              </a:rPr>
              <a:t>“Best” depends on your purpose — just as you would choose different people for different jobs.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D809D71-9951-815F-E4B5-EC6AE5D573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17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073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06B1C9F-1C3D-4096-B965-B46A0AD697DA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49D462-43A9-4F0B-B19A-1C11BD7CA5F1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sz="2700" b="1">
                <a:solidFill>
                  <a:srgbClr val="14352A"/>
                </a:solidFill>
              </a:rPr>
              <a:t>A practical checklist before trusting an AI tool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A9F25A3-65F1-420E-9FD8-7A8E1D84AD03}"/>
              </a:ext>
            </a:extLst>
          </p:cNvPr>
          <p:cNvSpPr>
            <a:spLocks noGrp="1"/>
          </p:cNvSpPr>
          <p:nvPr/>
        </p:nvSpPr>
        <p:spPr>
          <a:xfrm>
            <a:off x="1019175" y="1647825"/>
            <a:ext cx="266700" cy="266700"/>
          </a:xfrm>
          <a:prstGeom prst="ellipse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968111-72E7-4AC6-94C6-B9827412AABB}"/>
              </a:ext>
            </a:extLst>
          </p:cNvPr>
          <p:cNvSpPr>
            <a:spLocks noGrp="1"/>
          </p:cNvSpPr>
          <p:nvPr/>
        </p:nvSpPr>
        <p:spPr>
          <a:xfrm>
            <a:off x="1019175" y="1647825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BE974D-8578-46E1-809D-6407B73AC4DA}"/>
              </a:ext>
            </a:extLst>
          </p:cNvPr>
          <p:cNvSpPr>
            <a:spLocks noGrp="1"/>
          </p:cNvSpPr>
          <p:nvPr/>
        </p:nvSpPr>
        <p:spPr>
          <a:xfrm>
            <a:off x="1504950" y="1619250"/>
            <a:ext cx="914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4352A"/>
                </a:solidFill>
              </a:defRPr>
            </a:pPr>
            <a:r>
              <a:rPr sz="1950" b="1" dirty="0">
                <a:solidFill>
                  <a:srgbClr val="14352A"/>
                </a:solidFill>
              </a:rPr>
              <a:t>What task do I </a:t>
            </a:r>
            <a:r>
              <a:rPr lang="en-US" sz="1950" b="1" dirty="0">
                <a:solidFill>
                  <a:srgbClr val="14352A"/>
                </a:solidFill>
              </a:rPr>
              <a:t>need</a:t>
            </a:r>
            <a:r>
              <a:rPr sz="1950" b="1" dirty="0">
                <a:solidFill>
                  <a:srgbClr val="14352A"/>
                </a:solidFill>
              </a:rPr>
              <a:t> help with?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7150980-84E9-4E4F-B5F1-B942F906BEED}"/>
              </a:ext>
            </a:extLst>
          </p:cNvPr>
          <p:cNvSpPr>
            <a:spLocks noGrp="1"/>
          </p:cNvSpPr>
          <p:nvPr/>
        </p:nvSpPr>
        <p:spPr>
          <a:xfrm>
            <a:off x="1019175" y="2371725"/>
            <a:ext cx="266700" cy="266700"/>
          </a:xfrm>
          <a:prstGeom prst="ellipse">
            <a:avLst/>
          </a:prstGeom>
          <a:solidFill>
            <a:srgbClr val="0F6B4B"/>
          </a:solidFill>
          <a:ln w="0">
            <a:solidFill>
              <a:srgbClr val="0F6B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8C22C8-BC49-4CEC-A57D-94BCADA0B9B6}"/>
              </a:ext>
            </a:extLst>
          </p:cNvPr>
          <p:cNvSpPr>
            <a:spLocks noGrp="1"/>
          </p:cNvSpPr>
          <p:nvPr/>
        </p:nvSpPr>
        <p:spPr>
          <a:xfrm>
            <a:off x="1019175" y="2371725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FAED59-98A9-463C-9ED4-447C5C4E276A}"/>
              </a:ext>
            </a:extLst>
          </p:cNvPr>
          <p:cNvSpPr>
            <a:spLocks noGrp="1"/>
          </p:cNvSpPr>
          <p:nvPr/>
        </p:nvSpPr>
        <p:spPr>
          <a:xfrm>
            <a:off x="1504950" y="2343150"/>
            <a:ext cx="914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4352A"/>
                </a:solidFill>
              </a:defRPr>
            </a:pPr>
            <a:r>
              <a:rPr sz="1950" b="1">
                <a:solidFill>
                  <a:srgbClr val="14352A"/>
                </a:solidFill>
              </a:rPr>
              <a:t>Does this test resemble that task?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79C468E-DABD-43C1-8C8C-1F195313E93F}"/>
              </a:ext>
            </a:extLst>
          </p:cNvPr>
          <p:cNvSpPr>
            <a:spLocks noGrp="1"/>
          </p:cNvSpPr>
          <p:nvPr/>
        </p:nvSpPr>
        <p:spPr>
          <a:xfrm>
            <a:off x="1019175" y="3095625"/>
            <a:ext cx="266700" cy="266700"/>
          </a:xfrm>
          <a:prstGeom prst="ellipse">
            <a:avLst/>
          </a:prstGeom>
          <a:solidFill>
            <a:srgbClr val="74A567"/>
          </a:solidFill>
          <a:ln w="0">
            <a:solidFill>
              <a:srgbClr val="74A5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A32BD-9972-4769-93CB-B4E29DDB0FBF}"/>
              </a:ext>
            </a:extLst>
          </p:cNvPr>
          <p:cNvSpPr>
            <a:spLocks noGrp="1"/>
          </p:cNvSpPr>
          <p:nvPr/>
        </p:nvSpPr>
        <p:spPr>
          <a:xfrm>
            <a:off x="1019175" y="3095625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A861C5-7636-4761-A24F-EECD4BC6A557}"/>
              </a:ext>
            </a:extLst>
          </p:cNvPr>
          <p:cNvSpPr>
            <a:spLocks noGrp="1"/>
          </p:cNvSpPr>
          <p:nvPr/>
        </p:nvSpPr>
        <p:spPr>
          <a:xfrm>
            <a:off x="1504950" y="3067050"/>
            <a:ext cx="914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4352A"/>
                </a:solidFill>
              </a:defRPr>
            </a:pPr>
            <a:r>
              <a:rPr sz="1950" b="1">
                <a:solidFill>
                  <a:srgbClr val="14352A"/>
                </a:solidFill>
              </a:rPr>
              <a:t>Can I check the answer before acting on it?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A65D76F-72A0-4E8F-BA47-9E1295D41DF5}"/>
              </a:ext>
            </a:extLst>
          </p:cNvPr>
          <p:cNvSpPr>
            <a:spLocks noGrp="1"/>
          </p:cNvSpPr>
          <p:nvPr/>
        </p:nvSpPr>
        <p:spPr>
          <a:xfrm>
            <a:off x="1019175" y="3819525"/>
            <a:ext cx="266700" cy="266700"/>
          </a:xfrm>
          <a:prstGeom prst="ellipse">
            <a:avLst/>
          </a:prstGeom>
          <a:solidFill>
            <a:srgbClr val="B7D75A"/>
          </a:solidFill>
          <a:ln w="0">
            <a:solidFill>
              <a:srgbClr val="B7D7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DFF9E9-9594-46C6-B2A9-34C61E62EEFD}"/>
              </a:ext>
            </a:extLst>
          </p:cNvPr>
          <p:cNvSpPr>
            <a:spLocks noGrp="1"/>
          </p:cNvSpPr>
          <p:nvPr/>
        </p:nvSpPr>
        <p:spPr>
          <a:xfrm>
            <a:off x="1019175" y="3819525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FAEFA9-90CA-42AC-9D4D-31992C824F8E}"/>
              </a:ext>
            </a:extLst>
          </p:cNvPr>
          <p:cNvSpPr>
            <a:spLocks noGrp="1"/>
          </p:cNvSpPr>
          <p:nvPr/>
        </p:nvSpPr>
        <p:spPr>
          <a:xfrm>
            <a:off x="1504950" y="3790950"/>
            <a:ext cx="914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4352A"/>
                </a:solidFill>
              </a:defRPr>
            </a:pPr>
            <a:r>
              <a:rPr sz="1950" b="1">
                <a:solidFill>
                  <a:srgbClr val="14352A"/>
                </a:solidFill>
              </a:rPr>
              <a:t>What happens if it is wrong?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A08BE84-8BE3-4119-84A6-C23ED61DE6B8}"/>
              </a:ext>
            </a:extLst>
          </p:cNvPr>
          <p:cNvSpPr>
            <a:spLocks noGrp="1"/>
          </p:cNvSpPr>
          <p:nvPr/>
        </p:nvSpPr>
        <p:spPr>
          <a:xfrm>
            <a:off x="1019175" y="4543425"/>
            <a:ext cx="266700" cy="266700"/>
          </a:xfrm>
          <a:prstGeom prst="ellipse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545EB5-B682-47DF-96C2-FB95388EDAC8}"/>
              </a:ext>
            </a:extLst>
          </p:cNvPr>
          <p:cNvSpPr>
            <a:spLocks noGrp="1"/>
          </p:cNvSpPr>
          <p:nvPr/>
        </p:nvSpPr>
        <p:spPr>
          <a:xfrm>
            <a:off x="1019175" y="4543425"/>
            <a:ext cx="266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9BAE81-7DE7-49AF-B495-3854D577A5BA}"/>
              </a:ext>
            </a:extLst>
          </p:cNvPr>
          <p:cNvSpPr>
            <a:spLocks noGrp="1"/>
          </p:cNvSpPr>
          <p:nvPr/>
        </p:nvSpPr>
        <p:spPr>
          <a:xfrm>
            <a:off x="1504950" y="4514850"/>
            <a:ext cx="914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4352A"/>
                </a:solidFill>
              </a:defRPr>
            </a:pPr>
            <a:r>
              <a:rPr sz="1950" b="1" dirty="0">
                <a:solidFill>
                  <a:srgbClr val="14352A"/>
                </a:solidFill>
              </a:rPr>
              <a:t>What private information am I sharing?</a:t>
            </a:r>
            <a:r>
              <a:rPr lang="en-US" sz="1950" b="1" dirty="0">
                <a:solidFill>
                  <a:srgbClr val="14352A"/>
                </a:solidFill>
              </a:rPr>
              <a:t> Am I comfortable with that?</a:t>
            </a:r>
            <a:endParaRPr sz="1950" b="1" dirty="0">
              <a:solidFill>
                <a:srgbClr val="14352A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1AEDB0-B6CA-4809-A85F-9D728E872A52}"/>
              </a:ext>
            </a:extLst>
          </p:cNvPr>
          <p:cNvSpPr>
            <a:spLocks noGrp="1"/>
          </p:cNvSpPr>
          <p:nvPr/>
        </p:nvSpPr>
        <p:spPr>
          <a:xfrm>
            <a:off x="866775" y="5591175"/>
            <a:ext cx="1009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F6B4B"/>
                </a:solidFill>
              </a:defRPr>
            </a:pPr>
            <a:r>
              <a:rPr sz="2025" b="1">
                <a:solidFill>
                  <a:srgbClr val="0F6B4B"/>
                </a:solidFill>
              </a:rPr>
              <a:t>Use AI as a helpful assistant — not as an unquestioned authority.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34D5A9-83B1-5E17-257F-FBCB6095AB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18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958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1437628-67B8-4CBB-82E4-F2035F50A5EB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495300" cy="76200"/>
          </a:xfrm>
          <a:prstGeom prst="rect">
            <a:avLst/>
          </a:prstGeom>
          <a:solidFill>
            <a:srgbClr val="B0005D"/>
          </a:solidFill>
          <a:ln w="0">
            <a:solidFill>
              <a:srgbClr val="B000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EAE8EC-7AE6-4551-A24E-09DA0FB88915}"/>
              </a:ext>
            </a:extLst>
          </p:cNvPr>
          <p:cNvSpPr>
            <a:spLocks noGrp="1"/>
          </p:cNvSpPr>
          <p:nvPr/>
        </p:nvSpPr>
        <p:spPr>
          <a:xfrm>
            <a:off x="685800" y="695325"/>
            <a:ext cx="9715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4352A"/>
                </a:solidFill>
              </a:defRPr>
            </a:pPr>
            <a:r>
              <a:rPr sz="2700" b="1">
                <a:solidFill>
                  <a:srgbClr val="14352A"/>
                </a:solidFill>
              </a:rPr>
              <a:t>Try a small benchmark of your own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F2FCDD-31DF-4009-9FDF-A00ADA1EC458}"/>
              </a:ext>
            </a:extLst>
          </p:cNvPr>
          <p:cNvSpPr>
            <a:spLocks noGrp="1"/>
          </p:cNvSpPr>
          <p:nvPr/>
        </p:nvSpPr>
        <p:spPr>
          <a:xfrm>
            <a:off x="800100" y="1466850"/>
            <a:ext cx="914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75" b="1">
                <a:solidFill>
                  <a:srgbClr val="14352A"/>
                </a:solidFill>
              </a:defRPr>
            </a:pPr>
            <a:r>
              <a:rPr sz="2175" b="1">
                <a:solidFill>
                  <a:srgbClr val="14352A"/>
                </a:solidFill>
              </a:rPr>
              <a:t>Ask two AI tools the same useful question.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7D7786D-A47D-4820-ACCB-778D81BE8469}"/>
              </a:ext>
            </a:extLst>
          </p:cNvPr>
          <p:cNvSpPr>
            <a:spLocks noGrp="1"/>
          </p:cNvSpPr>
          <p:nvPr/>
        </p:nvSpPr>
        <p:spPr>
          <a:xfrm>
            <a:off x="876300" y="2333625"/>
            <a:ext cx="3095625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681BA-AB3F-442F-9287-0D4EA978F87B}"/>
              </a:ext>
            </a:extLst>
          </p:cNvPr>
          <p:cNvSpPr>
            <a:spLocks noGrp="1"/>
          </p:cNvSpPr>
          <p:nvPr/>
        </p:nvSpPr>
        <p:spPr>
          <a:xfrm>
            <a:off x="1162050" y="2619375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B0005D"/>
                </a:solidFill>
              </a:defRPr>
            </a:pPr>
            <a:r>
              <a:rPr sz="1650" b="1">
                <a:solidFill>
                  <a:srgbClr val="B0005D"/>
                </a:solidFill>
              </a:rPr>
              <a:t>Example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B6EDFD-CE0F-4813-9D1D-A588F0ABC145}"/>
              </a:ext>
            </a:extLst>
          </p:cNvPr>
          <p:cNvSpPr>
            <a:spLocks noGrp="1"/>
          </p:cNvSpPr>
          <p:nvPr/>
        </p:nvSpPr>
        <p:spPr>
          <a:xfrm>
            <a:off x="1027611" y="3114675"/>
            <a:ext cx="2725783" cy="126573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27302B"/>
                </a:solidFill>
              </a:defRPr>
            </a:pPr>
            <a:r>
              <a:rPr sz="1650" b="0" dirty="0">
                <a:solidFill>
                  <a:srgbClr val="27302B"/>
                </a:solidFill>
              </a:rPr>
              <a:t>“Please explain my </a:t>
            </a:r>
            <a:r>
              <a:rPr lang="en-US" sz="1650" b="0" dirty="0">
                <a:solidFill>
                  <a:srgbClr val="27302B"/>
                </a:solidFill>
              </a:rPr>
              <a:t>cell </a:t>
            </a:r>
            <a:r>
              <a:rPr sz="1650" b="0" dirty="0">
                <a:solidFill>
                  <a:srgbClr val="27302B"/>
                </a:solidFill>
              </a:rPr>
              <a:t>phone bill in plain English. Tell me which charges I should ask about.”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45FE2AA-471A-48BE-8074-44B8B2AAFF3E}"/>
              </a:ext>
            </a:extLst>
          </p:cNvPr>
          <p:cNvSpPr>
            <a:spLocks noGrp="1"/>
          </p:cNvSpPr>
          <p:nvPr/>
        </p:nvSpPr>
        <p:spPr>
          <a:xfrm>
            <a:off x="4429125" y="2333625"/>
            <a:ext cx="3095625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57EBB0-35C8-48F6-AB6A-5217E3F5B4A0}"/>
              </a:ext>
            </a:extLst>
          </p:cNvPr>
          <p:cNvSpPr>
            <a:spLocks noGrp="1"/>
          </p:cNvSpPr>
          <p:nvPr/>
        </p:nvSpPr>
        <p:spPr>
          <a:xfrm>
            <a:off x="4714875" y="2619375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0F6B4B"/>
                </a:solidFill>
              </a:defRPr>
            </a:pPr>
            <a:r>
              <a:rPr sz="1650" b="1">
                <a:solidFill>
                  <a:srgbClr val="0F6B4B"/>
                </a:solidFill>
              </a:rPr>
              <a:t>Compare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CDE006-574F-4167-B116-02AFD87344E9}"/>
              </a:ext>
            </a:extLst>
          </p:cNvPr>
          <p:cNvSpPr>
            <a:spLocks noGrp="1"/>
          </p:cNvSpPr>
          <p:nvPr/>
        </p:nvSpPr>
        <p:spPr>
          <a:xfrm>
            <a:off x="4615544" y="3114675"/>
            <a:ext cx="2786742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27302B"/>
                </a:solidFill>
              </a:defRPr>
            </a:pPr>
            <a:r>
              <a:rPr sz="1650" b="0" dirty="0">
                <a:solidFill>
                  <a:srgbClr val="27302B"/>
                </a:solidFill>
              </a:rPr>
              <a:t>• Clear?</a:t>
            </a:r>
          </a:p>
          <a:p>
            <a:pPr algn="l">
              <a:defRPr sz="1650" b="0">
                <a:solidFill>
                  <a:srgbClr val="27302B"/>
                </a:solidFill>
              </a:defRPr>
            </a:pPr>
            <a:r>
              <a:rPr sz="1650" b="0" dirty="0">
                <a:solidFill>
                  <a:srgbClr val="27302B"/>
                </a:solidFill>
              </a:rPr>
              <a:t>• Accurate?</a:t>
            </a:r>
          </a:p>
          <a:p>
            <a:pPr algn="l">
              <a:defRPr sz="1650" b="0">
                <a:solidFill>
                  <a:srgbClr val="27302B"/>
                </a:solidFill>
              </a:defRPr>
            </a:pPr>
            <a:r>
              <a:rPr sz="1650" b="0" dirty="0">
                <a:solidFill>
                  <a:srgbClr val="27302B"/>
                </a:solidFill>
              </a:rPr>
              <a:t>• Honest about uncertainty?</a:t>
            </a:r>
          </a:p>
          <a:p>
            <a:pPr algn="l">
              <a:defRPr sz="1650" b="0">
                <a:solidFill>
                  <a:srgbClr val="27302B"/>
                </a:solidFill>
              </a:defRPr>
            </a:pPr>
            <a:r>
              <a:rPr sz="1650" b="0" dirty="0">
                <a:solidFill>
                  <a:srgbClr val="27302B"/>
                </a:solidFill>
              </a:rPr>
              <a:t>• Easy to follow?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2540C51-42CF-48A1-82BA-BE3A412BD25B}"/>
              </a:ext>
            </a:extLst>
          </p:cNvPr>
          <p:cNvSpPr>
            <a:spLocks noGrp="1"/>
          </p:cNvSpPr>
          <p:nvPr/>
        </p:nvSpPr>
        <p:spPr>
          <a:xfrm>
            <a:off x="7981950" y="2333625"/>
            <a:ext cx="3095625" cy="219075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08C98A-5123-4FBC-987C-8C4A6CB4E9F0}"/>
              </a:ext>
            </a:extLst>
          </p:cNvPr>
          <p:cNvSpPr>
            <a:spLocks noGrp="1"/>
          </p:cNvSpPr>
          <p:nvPr/>
        </p:nvSpPr>
        <p:spPr>
          <a:xfrm>
            <a:off x="8267700" y="2619375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74A567"/>
                </a:solidFill>
              </a:defRPr>
            </a:pPr>
            <a:r>
              <a:rPr sz="1650" b="1">
                <a:solidFill>
                  <a:srgbClr val="74A567"/>
                </a:solidFill>
              </a:rPr>
              <a:t>Decide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BFFF4D-B50A-4723-84AC-A5A81287F45E}"/>
              </a:ext>
            </a:extLst>
          </p:cNvPr>
          <p:cNvSpPr>
            <a:spLocks noGrp="1"/>
          </p:cNvSpPr>
          <p:nvPr/>
        </p:nvSpPr>
        <p:spPr>
          <a:xfrm>
            <a:off x="8267700" y="3114675"/>
            <a:ext cx="23812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27302B"/>
                </a:solidFill>
              </a:defRPr>
            </a:pPr>
            <a:r>
              <a:rPr sz="1650" b="0" dirty="0">
                <a:solidFill>
                  <a:srgbClr val="27302B"/>
                </a:solidFill>
              </a:rPr>
              <a:t>Which one helped you more — and why?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776C782-F2A7-6791-84C1-C16B7845D3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19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677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1050" y="591136"/>
            <a:ext cx="2952750" cy="7132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73CBA6-29D4-4040-BEB8-78C6EE94B48A}"/>
              </a:ext>
            </a:extLst>
          </p:cNvPr>
          <p:cNvSpPr>
            <a:spLocks noGrp="1"/>
          </p:cNvSpPr>
          <p:nvPr/>
        </p:nvSpPr>
        <p:spPr>
          <a:xfrm>
            <a:off x="781050" y="1885950"/>
            <a:ext cx="619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525" b="1">
                <a:solidFill>
                  <a:srgbClr val="14352A"/>
                </a:solidFill>
              </a:defRPr>
            </a:pPr>
            <a:r>
              <a:rPr sz="3525" b="1" dirty="0">
                <a:solidFill>
                  <a:srgbClr val="14352A"/>
                </a:solidFill>
              </a:rPr>
              <a:t>The takeaway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B0677E-BF6F-4D0D-8CE1-A430B218593B}"/>
              </a:ext>
            </a:extLst>
          </p:cNvPr>
          <p:cNvSpPr>
            <a:spLocks noGrp="1"/>
          </p:cNvSpPr>
          <p:nvPr/>
        </p:nvSpPr>
        <p:spPr>
          <a:xfrm>
            <a:off x="781050" y="2762250"/>
            <a:ext cx="7429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B0005D"/>
                </a:solidFill>
              </a:defRPr>
            </a:pPr>
            <a:r>
              <a:rPr sz="2850" b="1" dirty="0">
                <a:solidFill>
                  <a:srgbClr val="B0005D"/>
                </a:solidFill>
              </a:rPr>
              <a:t>Benchmark scores are useful evidence.</a:t>
            </a:r>
          </a:p>
          <a:p>
            <a:pPr algn="l">
              <a:defRPr sz="2850" b="1">
                <a:solidFill>
                  <a:srgbClr val="B0005D"/>
                </a:solidFill>
              </a:defRPr>
            </a:pPr>
            <a:r>
              <a:rPr sz="2850" b="1" dirty="0">
                <a:solidFill>
                  <a:srgbClr val="B0005D"/>
                </a:solidFill>
              </a:rPr>
              <a:t>They are not the whole story.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80AB6B-D35A-4E33-97FD-E534BFAB3610}"/>
              </a:ext>
            </a:extLst>
          </p:cNvPr>
          <p:cNvSpPr>
            <a:spLocks noGrp="1"/>
          </p:cNvSpPr>
          <p:nvPr/>
        </p:nvSpPr>
        <p:spPr>
          <a:xfrm>
            <a:off x="819150" y="4238625"/>
            <a:ext cx="6000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0">
                <a:solidFill>
                  <a:srgbClr val="27302B"/>
                </a:solidFill>
              </a:defRPr>
            </a:pPr>
            <a:r>
              <a:rPr sz="2025" b="0" dirty="0">
                <a:solidFill>
                  <a:srgbClr val="27302B"/>
                </a:solidFill>
              </a:rPr>
              <a:t>Ask “better at what?”</a:t>
            </a:r>
          </a:p>
          <a:p>
            <a:pPr algn="l">
              <a:defRPr sz="2025" b="0">
                <a:solidFill>
                  <a:srgbClr val="27302B"/>
                </a:solidFill>
              </a:defRPr>
            </a:pPr>
            <a:r>
              <a:rPr lang="en-US" sz="2025" b="0" dirty="0">
                <a:solidFill>
                  <a:srgbClr val="27302B"/>
                </a:solidFill>
              </a:rPr>
              <a:t>Best way: </a:t>
            </a:r>
            <a:r>
              <a:rPr lang="en-US" sz="2025" dirty="0">
                <a:solidFill>
                  <a:srgbClr val="27302B"/>
                </a:solidFill>
              </a:rPr>
              <a:t>t</a:t>
            </a:r>
            <a:r>
              <a:rPr sz="2025" b="0" dirty="0">
                <a:solidFill>
                  <a:srgbClr val="27302B"/>
                </a:solidFill>
              </a:rPr>
              <a:t>ry tools on your own real task</a:t>
            </a:r>
            <a:r>
              <a:rPr lang="en-US" sz="2025" b="0" dirty="0">
                <a:solidFill>
                  <a:srgbClr val="27302B"/>
                </a:solidFill>
              </a:rPr>
              <a:t>s</a:t>
            </a:r>
            <a:r>
              <a:rPr sz="2025" b="0" dirty="0">
                <a:solidFill>
                  <a:srgbClr val="27302B"/>
                </a:solidFill>
              </a:rPr>
              <a:t>.</a:t>
            </a:r>
          </a:p>
          <a:p>
            <a:pPr algn="l">
              <a:defRPr sz="2025" b="0">
                <a:solidFill>
                  <a:srgbClr val="27302B"/>
                </a:solidFill>
              </a:defRPr>
            </a:pPr>
            <a:r>
              <a:rPr sz="2025" b="0" dirty="0">
                <a:solidFill>
                  <a:srgbClr val="27302B"/>
                </a:solidFill>
              </a:rPr>
              <a:t>Keep your </a:t>
            </a:r>
            <a:r>
              <a:rPr lang="en-US" sz="2025" b="0" dirty="0">
                <a:solidFill>
                  <a:srgbClr val="27302B"/>
                </a:solidFill>
              </a:rPr>
              <a:t>taste/</a:t>
            </a:r>
            <a:r>
              <a:rPr sz="2025" b="0" dirty="0">
                <a:solidFill>
                  <a:srgbClr val="27302B"/>
                </a:solidFill>
              </a:rPr>
              <a:t>judgment in the loop.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E19954-BECE-441A-8E6E-7AF67F3BC66C}"/>
              </a:ext>
            </a:extLst>
          </p:cNvPr>
          <p:cNvSpPr>
            <a:spLocks noGrp="1"/>
          </p:cNvSpPr>
          <p:nvPr/>
        </p:nvSpPr>
        <p:spPr>
          <a:xfrm>
            <a:off x="781050" y="5876925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F6B4B"/>
                </a:solidFill>
              </a:defRPr>
            </a:pPr>
            <a:r>
              <a:rPr sz="1725" b="1">
                <a:solidFill>
                  <a:srgbClr val="0F6B4B"/>
                </a:solidFill>
              </a:rPr>
              <a:t>Questions &amp; conversation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rcRect l="25090" r="25090"/>
          <a:stretch>
            <a:fillRect/>
          </a:stretch>
        </p:blipFill>
        <p:spPr>
          <a:xfrm>
            <a:off x="8763000" y="2143125"/>
            <a:ext cx="1905000" cy="2552700"/>
          </a:xfrm>
          <a:prstGeom prst="roundRect">
            <a:avLst>
              <a:gd name="adj" fmla="val 8000"/>
            </a:avLst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FCA5E-0AA6-8AAC-9741-51683FAD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CD9C0DAB-3462-3E4D-8931-82747395B818}" type="slidenum">
              <a:rPr lang="en-US" smtClean="0"/>
              <a:t>20</a:t>
            </a:fld>
            <a:r>
              <a:rPr lang="en-US"/>
              <a:t> of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41912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3661</Words>
  <Application>Microsoft Macintosh PowerPoint</Application>
  <DocSecurity>0</DocSecurity>
  <PresentationFormat>Widescreen</PresentationFormat>
  <Paragraphs>447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Li, Haifei</cp:lastModifiedBy>
  <cp:revision>27</cp:revision>
  <dcterms:created xsi:type="dcterms:W3CDTF">2026-09-03T01:38:43Z</dcterms:created>
  <dcterms:modified xsi:type="dcterms:W3CDTF">2026-09-09T15:53:31Z</dcterms:modified>
</cp:coreProperties>
</file>